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package/2006/relationships/metadata/core-properties" Target="docProps/core.xml" TargetMode="Internal"></Relationship><Relationship Id="rId2" Type="http://schemas.openxmlformats.org/officeDocument/2006/relationships/extended-properties" Target="docProps/app.xml" TargetMode="Internal"></Relationship><Relationship Id="rId3" Type="http://schemas.openxmlformats.org/officeDocument/2006/relationships/officeDocument" Target="ppt/presentation.xml" TargetMode="Interna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  <p:sldId id="662" r:id="rId408"/>
    <p:sldId id="663" r:id="rId409"/>
    <p:sldId id="664" r:id="rId410"/>
    <p:sldId id="665" r:id="rId411"/>
    <p:sldId id="666" r:id="rId412"/>
    <p:sldId id="667" r:id="rId413"/>
    <p:sldId id="668" r:id="rId414"/>
    <p:sldId id="669" r:id="rId415"/>
    <p:sldId id="670" r:id="rId416"/>
    <p:sldId id="671" r:id="rId417"/>
    <p:sldId id="672" r:id="rId418"/>
    <p:sldId id="673" r:id="rId419"/>
    <p:sldId id="674" r:id="rId420"/>
  </p:sldIdLst>
  <p:sldSz cx="7772400" cy="10058400" type="custom"/>
  <p:notesSz cx="6858000" cy="9144000"/>
  <p:defaultTextStyle>
    <a:defPPr>
      <a:defRPr lang="ko-KR"/>
    </a:defPPr>
    <a:lvl1pPr algn="l" marL="0" indent="0" defTabSz="914400">
      <a:buNone/>
      <a:defRPr lang="ko-KR" smtClean="0" sz="1800" baseline="0">
        <a:solidFill>
          <a:srgbClr val="000000"/>
        </a:solidFill>
        <a:latin typeface="SimSun"/>
        <a:ea typeface="SimSun"/>
      </a:defRPr>
    </a:lvl1pPr>
    <a:lvl2pPr lvl="1" marL="457200" indent="0" defTabSz="914400">
      <a:defRPr lang="ko-KR" smtClean="0"/>
    </a:lvl2pPr>
    <a:lvl3pPr lvl="2" marL="914400" indent="0" defTabSz="914400">
      <a:defRPr lang="ko-KR" smtClean="0"/>
    </a:lvl3pPr>
    <a:lvl4pPr lvl="3" marL="1371600" indent="0" defTabSz="914400">
      <a:defRPr lang="ko-KR" smtClean="0"/>
    </a:lvl4pPr>
    <a:lvl5pPr lvl="4" marL="1828800" indent="0" defTabSz="914400">
      <a:defRPr lang="ko-KR" smtClean="0"/>
    </a:lvl5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51" d="100"/>
          <a:sy n="51" d="100"/>
        </p:scale>
        <p:origin x="-66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slideMaster" Target="slideMasters/slideMaster1.xml" TargetMode="Internal"></Relationship><Relationship Id="rId2" Type="http://schemas.openxmlformats.org/officeDocument/2006/relationships/slide" Target="slides/slide1.xml" TargetMode="Internal"></Relationship><Relationship Id="rId3" Type="http://schemas.openxmlformats.org/officeDocument/2006/relationships/slide" Target="slides/slide2.xml" TargetMode="Internal"></Relationship><Relationship Id="rId4" Type="http://schemas.openxmlformats.org/officeDocument/2006/relationships/slide" Target="slides/slide3.xml" TargetMode="Internal"></Relationship><Relationship Id="rId5" Type="http://schemas.openxmlformats.org/officeDocument/2006/relationships/slide" Target="slides/slide4.xml" TargetMode="Internal"></Relationship><Relationship Id="rId6" Type="http://schemas.openxmlformats.org/officeDocument/2006/relationships/slide" Target="slides/slide5.xml" TargetMode="Internal"></Relationship><Relationship Id="rId7" Type="http://schemas.openxmlformats.org/officeDocument/2006/relationships/slide" Target="slides/slide6.xml" TargetMode="Internal"></Relationship><Relationship Id="rId8" Type="http://schemas.openxmlformats.org/officeDocument/2006/relationships/slide" Target="slides/slide7.xml" TargetMode="Internal"></Relationship><Relationship Id="rId9" Type="http://schemas.openxmlformats.org/officeDocument/2006/relationships/slide" Target="slides/slide8.xml" TargetMode="Internal"></Relationship><Relationship Id="rId10" Type="http://schemas.openxmlformats.org/officeDocument/2006/relationships/slide" Target="slides/slide9.xml" TargetMode="Internal"></Relationship><Relationship Id="rId11" Type="http://schemas.openxmlformats.org/officeDocument/2006/relationships/slide" Target="slides/slide10.xml" TargetMode="Internal"></Relationship><Relationship Id="rId12" Type="http://schemas.openxmlformats.org/officeDocument/2006/relationships/slide" Target="slides/slide11.xml" TargetMode="Internal"></Relationship><Relationship Id="rId13" Type="http://schemas.openxmlformats.org/officeDocument/2006/relationships/slide" Target="slides/slide12.xml" TargetMode="Internal"></Relationship><Relationship Id="rId14" Type="http://schemas.openxmlformats.org/officeDocument/2006/relationships/slide" Target="slides/slide13.xml" TargetMode="Internal"></Relationship><Relationship Id="rId15" Type="http://schemas.openxmlformats.org/officeDocument/2006/relationships/slide" Target="slides/slide14.xml" TargetMode="Internal"></Relationship><Relationship Id="rId16" Type="http://schemas.openxmlformats.org/officeDocument/2006/relationships/slide" Target="slides/slide15.xml" TargetMode="Internal"></Relationship><Relationship Id="rId17" Type="http://schemas.openxmlformats.org/officeDocument/2006/relationships/slide" Target="slides/slide16.xml" TargetMode="Internal"></Relationship><Relationship Id="rId18" Type="http://schemas.openxmlformats.org/officeDocument/2006/relationships/slide" Target="slides/slide17.xml" TargetMode="Internal"></Relationship><Relationship Id="rId19" Type="http://schemas.openxmlformats.org/officeDocument/2006/relationships/slide" Target="slides/slide18.xml" TargetMode="Internal"></Relationship><Relationship Id="rId20" Type="http://schemas.openxmlformats.org/officeDocument/2006/relationships/slide" Target="slides/slide19.xml" TargetMode="Internal"></Relationship><Relationship Id="rId21" Type="http://schemas.openxmlformats.org/officeDocument/2006/relationships/slide" Target="slides/slide20.xml" TargetMode="Internal"></Relationship><Relationship Id="rId22" Type="http://schemas.openxmlformats.org/officeDocument/2006/relationships/slide" Target="slides/slide21.xml" TargetMode="Internal"></Relationship><Relationship Id="rId23" Type="http://schemas.openxmlformats.org/officeDocument/2006/relationships/slide" Target="slides/slide22.xml" TargetMode="Internal"></Relationship><Relationship Id="rId24" Type="http://schemas.openxmlformats.org/officeDocument/2006/relationships/slide" Target="slides/slide23.xml" TargetMode="Internal"></Relationship><Relationship Id="rId25" Type="http://schemas.openxmlformats.org/officeDocument/2006/relationships/slide" Target="slides/slide24.xml" TargetMode="Internal"></Relationship><Relationship Id="rId26" Type="http://schemas.openxmlformats.org/officeDocument/2006/relationships/slide" Target="slides/slide25.xml" TargetMode="Internal"></Relationship><Relationship Id="rId27" Type="http://schemas.openxmlformats.org/officeDocument/2006/relationships/slide" Target="slides/slide26.xml" TargetMode="Internal"></Relationship><Relationship Id="rId28" Type="http://schemas.openxmlformats.org/officeDocument/2006/relationships/slide" Target="slides/slide27.xml" TargetMode="Internal"></Relationship><Relationship Id="rId29" Type="http://schemas.openxmlformats.org/officeDocument/2006/relationships/slide" Target="slides/slide28.xml" TargetMode="Internal"></Relationship><Relationship Id="rId30" Type="http://schemas.openxmlformats.org/officeDocument/2006/relationships/slide" Target="slides/slide29.xml" TargetMode="Internal"></Relationship><Relationship Id="rId31" Type="http://schemas.openxmlformats.org/officeDocument/2006/relationships/slide" Target="slides/slide30.xml" TargetMode="Internal"></Relationship><Relationship Id="rId32" Type="http://schemas.openxmlformats.org/officeDocument/2006/relationships/slide" Target="slides/slide31.xml" TargetMode="Internal"></Relationship><Relationship Id="rId33" Type="http://schemas.openxmlformats.org/officeDocument/2006/relationships/slide" Target="slides/slide32.xml" TargetMode="Internal"></Relationship><Relationship Id="rId34" Type="http://schemas.openxmlformats.org/officeDocument/2006/relationships/slide" Target="slides/slide33.xml" TargetMode="Internal"></Relationship><Relationship Id="rId35" Type="http://schemas.openxmlformats.org/officeDocument/2006/relationships/slide" Target="slides/slide34.xml" TargetMode="Internal"></Relationship><Relationship Id="rId36" Type="http://schemas.openxmlformats.org/officeDocument/2006/relationships/slide" Target="slides/slide35.xml" TargetMode="Internal"></Relationship><Relationship Id="rId37" Type="http://schemas.openxmlformats.org/officeDocument/2006/relationships/slide" Target="slides/slide36.xml" TargetMode="Internal"></Relationship><Relationship Id="rId38" Type="http://schemas.openxmlformats.org/officeDocument/2006/relationships/slide" Target="slides/slide37.xml" TargetMode="Internal"></Relationship><Relationship Id="rId39" Type="http://schemas.openxmlformats.org/officeDocument/2006/relationships/slide" Target="slides/slide38.xml" TargetMode="Internal"></Relationship><Relationship Id="rId40" Type="http://schemas.openxmlformats.org/officeDocument/2006/relationships/slide" Target="slides/slide39.xml" TargetMode="Internal"></Relationship><Relationship Id="rId41" Type="http://schemas.openxmlformats.org/officeDocument/2006/relationships/slide" Target="slides/slide40.xml" TargetMode="Internal"></Relationship><Relationship Id="rId42" Type="http://schemas.openxmlformats.org/officeDocument/2006/relationships/slide" Target="slides/slide41.xml" TargetMode="Internal"></Relationship><Relationship Id="rId43" Type="http://schemas.openxmlformats.org/officeDocument/2006/relationships/slide" Target="slides/slide42.xml" TargetMode="Internal"></Relationship><Relationship Id="rId44" Type="http://schemas.openxmlformats.org/officeDocument/2006/relationships/slide" Target="slides/slide43.xml" TargetMode="Internal"></Relationship><Relationship Id="rId45" Type="http://schemas.openxmlformats.org/officeDocument/2006/relationships/slide" Target="slides/slide44.xml" TargetMode="Internal"></Relationship><Relationship Id="rId46" Type="http://schemas.openxmlformats.org/officeDocument/2006/relationships/slide" Target="slides/slide45.xml" TargetMode="Internal"></Relationship><Relationship Id="rId47" Type="http://schemas.openxmlformats.org/officeDocument/2006/relationships/slide" Target="slides/slide46.xml" TargetMode="Internal"></Relationship><Relationship Id="rId48" Type="http://schemas.openxmlformats.org/officeDocument/2006/relationships/slide" Target="slides/slide47.xml" TargetMode="Internal"></Relationship><Relationship Id="rId49" Type="http://schemas.openxmlformats.org/officeDocument/2006/relationships/slide" Target="slides/slide48.xml" TargetMode="Internal"></Relationship><Relationship Id="rId50" Type="http://schemas.openxmlformats.org/officeDocument/2006/relationships/slide" Target="slides/slide49.xml" TargetMode="Internal"></Relationship><Relationship Id="rId51" Type="http://schemas.openxmlformats.org/officeDocument/2006/relationships/slide" Target="slides/slide50.xml" TargetMode="Internal"></Relationship><Relationship Id="rId52" Type="http://schemas.openxmlformats.org/officeDocument/2006/relationships/slide" Target="slides/slide51.xml" TargetMode="Internal"></Relationship><Relationship Id="rId53" Type="http://schemas.openxmlformats.org/officeDocument/2006/relationships/slide" Target="slides/slide52.xml" TargetMode="Internal"></Relationship><Relationship Id="rId54" Type="http://schemas.openxmlformats.org/officeDocument/2006/relationships/slide" Target="slides/slide53.xml" TargetMode="Internal"></Relationship><Relationship Id="rId55" Type="http://schemas.openxmlformats.org/officeDocument/2006/relationships/slide" Target="slides/slide54.xml" TargetMode="Internal"></Relationship><Relationship Id="rId56" Type="http://schemas.openxmlformats.org/officeDocument/2006/relationships/slide" Target="slides/slide55.xml" TargetMode="Internal"></Relationship><Relationship Id="rId57" Type="http://schemas.openxmlformats.org/officeDocument/2006/relationships/slide" Target="slides/slide56.xml" TargetMode="Internal"></Relationship><Relationship Id="rId58" Type="http://schemas.openxmlformats.org/officeDocument/2006/relationships/slide" Target="slides/slide57.xml" TargetMode="Internal"></Relationship><Relationship Id="rId59" Type="http://schemas.openxmlformats.org/officeDocument/2006/relationships/slide" Target="slides/slide58.xml" TargetMode="Internal"></Relationship><Relationship Id="rId60" Type="http://schemas.openxmlformats.org/officeDocument/2006/relationships/slide" Target="slides/slide59.xml" TargetMode="Internal"></Relationship><Relationship Id="rId61" Type="http://schemas.openxmlformats.org/officeDocument/2006/relationships/slide" Target="slides/slide60.xml" TargetMode="Internal"></Relationship><Relationship Id="rId62" Type="http://schemas.openxmlformats.org/officeDocument/2006/relationships/slide" Target="slides/slide61.xml" TargetMode="Internal"></Relationship><Relationship Id="rId63" Type="http://schemas.openxmlformats.org/officeDocument/2006/relationships/slide" Target="slides/slide62.xml" TargetMode="Internal"></Relationship><Relationship Id="rId64" Type="http://schemas.openxmlformats.org/officeDocument/2006/relationships/slide" Target="slides/slide63.xml" TargetMode="Internal"></Relationship><Relationship Id="rId65" Type="http://schemas.openxmlformats.org/officeDocument/2006/relationships/slide" Target="slides/slide64.xml" TargetMode="Internal"></Relationship><Relationship Id="rId66" Type="http://schemas.openxmlformats.org/officeDocument/2006/relationships/slide" Target="slides/slide65.xml" TargetMode="Internal"></Relationship><Relationship Id="rId67" Type="http://schemas.openxmlformats.org/officeDocument/2006/relationships/slide" Target="slides/slide66.xml" TargetMode="Internal"></Relationship><Relationship Id="rId68" Type="http://schemas.openxmlformats.org/officeDocument/2006/relationships/slide" Target="slides/slide67.xml" TargetMode="Internal"></Relationship><Relationship Id="rId69" Type="http://schemas.openxmlformats.org/officeDocument/2006/relationships/slide" Target="slides/slide68.xml" TargetMode="Internal"></Relationship><Relationship Id="rId70" Type="http://schemas.openxmlformats.org/officeDocument/2006/relationships/slide" Target="slides/slide69.xml" TargetMode="Internal"></Relationship><Relationship Id="rId71" Type="http://schemas.openxmlformats.org/officeDocument/2006/relationships/slide" Target="slides/slide70.xml" TargetMode="Internal"></Relationship><Relationship Id="rId72" Type="http://schemas.openxmlformats.org/officeDocument/2006/relationships/slide" Target="slides/slide71.xml" TargetMode="Internal"></Relationship><Relationship Id="rId73" Type="http://schemas.openxmlformats.org/officeDocument/2006/relationships/slide" Target="slides/slide72.xml" TargetMode="Internal"></Relationship><Relationship Id="rId74" Type="http://schemas.openxmlformats.org/officeDocument/2006/relationships/slide" Target="slides/slide73.xml" TargetMode="Internal"></Relationship><Relationship Id="rId75" Type="http://schemas.openxmlformats.org/officeDocument/2006/relationships/slide" Target="slides/slide74.xml" TargetMode="Internal"></Relationship><Relationship Id="rId76" Type="http://schemas.openxmlformats.org/officeDocument/2006/relationships/slide" Target="slides/slide75.xml" TargetMode="Internal"></Relationship><Relationship Id="rId77" Type="http://schemas.openxmlformats.org/officeDocument/2006/relationships/slide" Target="slides/slide76.xml" TargetMode="Internal"></Relationship><Relationship Id="rId78" Type="http://schemas.openxmlformats.org/officeDocument/2006/relationships/slide" Target="slides/slide77.xml" TargetMode="Internal"></Relationship><Relationship Id="rId79" Type="http://schemas.openxmlformats.org/officeDocument/2006/relationships/slide" Target="slides/slide78.xml" TargetMode="Internal"></Relationship><Relationship Id="rId80" Type="http://schemas.openxmlformats.org/officeDocument/2006/relationships/slide" Target="slides/slide79.xml" TargetMode="Internal"></Relationship><Relationship Id="rId81" Type="http://schemas.openxmlformats.org/officeDocument/2006/relationships/slide" Target="slides/slide80.xml" TargetMode="Internal"></Relationship><Relationship Id="rId82" Type="http://schemas.openxmlformats.org/officeDocument/2006/relationships/slide" Target="slides/slide81.xml" TargetMode="Internal"></Relationship><Relationship Id="rId83" Type="http://schemas.openxmlformats.org/officeDocument/2006/relationships/slide" Target="slides/slide82.xml" TargetMode="Internal"></Relationship><Relationship Id="rId84" Type="http://schemas.openxmlformats.org/officeDocument/2006/relationships/slide" Target="slides/slide83.xml" TargetMode="Internal"></Relationship><Relationship Id="rId85" Type="http://schemas.openxmlformats.org/officeDocument/2006/relationships/slide" Target="slides/slide84.xml" TargetMode="Internal"></Relationship><Relationship Id="rId86" Type="http://schemas.openxmlformats.org/officeDocument/2006/relationships/slide" Target="slides/slide85.xml" TargetMode="Internal"></Relationship><Relationship Id="rId87" Type="http://schemas.openxmlformats.org/officeDocument/2006/relationships/slide" Target="slides/slide86.xml" TargetMode="Internal"></Relationship><Relationship Id="rId88" Type="http://schemas.openxmlformats.org/officeDocument/2006/relationships/slide" Target="slides/slide87.xml" TargetMode="Internal"></Relationship><Relationship Id="rId89" Type="http://schemas.openxmlformats.org/officeDocument/2006/relationships/slide" Target="slides/slide88.xml" TargetMode="Internal"></Relationship><Relationship Id="rId90" Type="http://schemas.openxmlformats.org/officeDocument/2006/relationships/slide" Target="slides/slide89.xml" TargetMode="Internal"></Relationship><Relationship Id="rId91" Type="http://schemas.openxmlformats.org/officeDocument/2006/relationships/slide" Target="slides/slide90.xml" TargetMode="Internal"></Relationship><Relationship Id="rId92" Type="http://schemas.openxmlformats.org/officeDocument/2006/relationships/slide" Target="slides/slide91.xml" TargetMode="Internal"></Relationship><Relationship Id="rId93" Type="http://schemas.openxmlformats.org/officeDocument/2006/relationships/slide" Target="slides/slide92.xml" TargetMode="Internal"></Relationship><Relationship Id="rId94" Type="http://schemas.openxmlformats.org/officeDocument/2006/relationships/slide" Target="slides/slide93.xml" TargetMode="Internal"></Relationship><Relationship Id="rId95" Type="http://schemas.openxmlformats.org/officeDocument/2006/relationships/slide" Target="slides/slide94.xml" TargetMode="Internal"></Relationship><Relationship Id="rId96" Type="http://schemas.openxmlformats.org/officeDocument/2006/relationships/slide" Target="slides/slide95.xml" TargetMode="Internal"></Relationship><Relationship Id="rId97" Type="http://schemas.openxmlformats.org/officeDocument/2006/relationships/slide" Target="slides/slide96.xml" TargetMode="Internal"></Relationship><Relationship Id="rId98" Type="http://schemas.openxmlformats.org/officeDocument/2006/relationships/slide" Target="slides/slide97.xml" TargetMode="Internal"></Relationship><Relationship Id="rId99" Type="http://schemas.openxmlformats.org/officeDocument/2006/relationships/slide" Target="slides/slide98.xml" TargetMode="Internal"></Relationship><Relationship Id="rId100" Type="http://schemas.openxmlformats.org/officeDocument/2006/relationships/slide" Target="slides/slide99.xml" TargetMode="Internal"></Relationship><Relationship Id="rId101" Type="http://schemas.openxmlformats.org/officeDocument/2006/relationships/slide" Target="slides/slide100.xml" TargetMode="Internal"></Relationship><Relationship Id="rId102" Type="http://schemas.openxmlformats.org/officeDocument/2006/relationships/slide" Target="slides/slide101.xml" TargetMode="Internal"></Relationship><Relationship Id="rId103" Type="http://schemas.openxmlformats.org/officeDocument/2006/relationships/slide" Target="slides/slide102.xml" TargetMode="Internal"></Relationship><Relationship Id="rId104" Type="http://schemas.openxmlformats.org/officeDocument/2006/relationships/slide" Target="slides/slide103.xml" TargetMode="Internal"></Relationship><Relationship Id="rId105" Type="http://schemas.openxmlformats.org/officeDocument/2006/relationships/slide" Target="slides/slide104.xml" TargetMode="Internal"></Relationship><Relationship Id="rId106" Type="http://schemas.openxmlformats.org/officeDocument/2006/relationships/slide" Target="slides/slide105.xml" TargetMode="Internal"></Relationship><Relationship Id="rId107" Type="http://schemas.openxmlformats.org/officeDocument/2006/relationships/slide" Target="slides/slide106.xml" TargetMode="Internal"></Relationship><Relationship Id="rId108" Type="http://schemas.openxmlformats.org/officeDocument/2006/relationships/slide" Target="slides/slide107.xml" TargetMode="Internal"></Relationship><Relationship Id="rId109" Type="http://schemas.openxmlformats.org/officeDocument/2006/relationships/slide" Target="slides/slide108.xml" TargetMode="Internal"></Relationship><Relationship Id="rId110" Type="http://schemas.openxmlformats.org/officeDocument/2006/relationships/slide" Target="slides/slide109.xml" TargetMode="Internal"></Relationship><Relationship Id="rId111" Type="http://schemas.openxmlformats.org/officeDocument/2006/relationships/slide" Target="slides/slide110.xml" TargetMode="Internal"></Relationship><Relationship Id="rId112" Type="http://schemas.openxmlformats.org/officeDocument/2006/relationships/slide" Target="slides/slide111.xml" TargetMode="Internal"></Relationship><Relationship Id="rId113" Type="http://schemas.openxmlformats.org/officeDocument/2006/relationships/slide" Target="slides/slide112.xml" TargetMode="Internal"></Relationship><Relationship Id="rId114" Type="http://schemas.openxmlformats.org/officeDocument/2006/relationships/slide" Target="slides/slide113.xml" TargetMode="Internal"></Relationship><Relationship Id="rId115" Type="http://schemas.openxmlformats.org/officeDocument/2006/relationships/slide" Target="slides/slide114.xml" TargetMode="Internal"></Relationship><Relationship Id="rId116" Type="http://schemas.openxmlformats.org/officeDocument/2006/relationships/slide" Target="slides/slide115.xml" TargetMode="Internal"></Relationship><Relationship Id="rId117" Type="http://schemas.openxmlformats.org/officeDocument/2006/relationships/slide" Target="slides/slide116.xml" TargetMode="Internal"></Relationship><Relationship Id="rId118" Type="http://schemas.openxmlformats.org/officeDocument/2006/relationships/slide" Target="slides/slide117.xml" TargetMode="Internal"></Relationship><Relationship Id="rId119" Type="http://schemas.openxmlformats.org/officeDocument/2006/relationships/slide" Target="slides/slide118.xml" TargetMode="Internal"></Relationship><Relationship Id="rId120" Type="http://schemas.openxmlformats.org/officeDocument/2006/relationships/slide" Target="slides/slide119.xml" TargetMode="Internal"></Relationship><Relationship Id="rId121" Type="http://schemas.openxmlformats.org/officeDocument/2006/relationships/slide" Target="slides/slide120.xml" TargetMode="Internal"></Relationship><Relationship Id="rId122" Type="http://schemas.openxmlformats.org/officeDocument/2006/relationships/slide" Target="slides/slide121.xml" TargetMode="Internal"></Relationship><Relationship Id="rId123" Type="http://schemas.openxmlformats.org/officeDocument/2006/relationships/slide" Target="slides/slide122.xml" TargetMode="Internal"></Relationship><Relationship Id="rId124" Type="http://schemas.openxmlformats.org/officeDocument/2006/relationships/slide" Target="slides/slide123.xml" TargetMode="Internal"></Relationship><Relationship Id="rId125" Type="http://schemas.openxmlformats.org/officeDocument/2006/relationships/slide" Target="slides/slide124.xml" TargetMode="Internal"></Relationship><Relationship Id="rId126" Type="http://schemas.openxmlformats.org/officeDocument/2006/relationships/slide" Target="slides/slide125.xml" TargetMode="Internal"></Relationship><Relationship Id="rId127" Type="http://schemas.openxmlformats.org/officeDocument/2006/relationships/slide" Target="slides/slide126.xml" TargetMode="Internal"></Relationship><Relationship Id="rId128" Type="http://schemas.openxmlformats.org/officeDocument/2006/relationships/slide" Target="slides/slide127.xml" TargetMode="Internal"></Relationship><Relationship Id="rId129" Type="http://schemas.openxmlformats.org/officeDocument/2006/relationships/slide" Target="slides/slide128.xml" TargetMode="Internal"></Relationship><Relationship Id="rId130" Type="http://schemas.openxmlformats.org/officeDocument/2006/relationships/slide" Target="slides/slide129.xml" TargetMode="Internal"></Relationship><Relationship Id="rId131" Type="http://schemas.openxmlformats.org/officeDocument/2006/relationships/slide" Target="slides/slide130.xml" TargetMode="Internal"></Relationship><Relationship Id="rId132" Type="http://schemas.openxmlformats.org/officeDocument/2006/relationships/slide" Target="slides/slide131.xml" TargetMode="Internal"></Relationship><Relationship Id="rId133" Type="http://schemas.openxmlformats.org/officeDocument/2006/relationships/slide" Target="slides/slide132.xml" TargetMode="Internal"></Relationship><Relationship Id="rId134" Type="http://schemas.openxmlformats.org/officeDocument/2006/relationships/slide" Target="slides/slide133.xml" TargetMode="Internal"></Relationship><Relationship Id="rId135" Type="http://schemas.openxmlformats.org/officeDocument/2006/relationships/slide" Target="slides/slide134.xml" TargetMode="Internal"></Relationship><Relationship Id="rId136" Type="http://schemas.openxmlformats.org/officeDocument/2006/relationships/slide" Target="slides/slide135.xml" TargetMode="Internal"></Relationship><Relationship Id="rId137" Type="http://schemas.openxmlformats.org/officeDocument/2006/relationships/slide" Target="slides/slide136.xml" TargetMode="Internal"></Relationship><Relationship Id="rId138" Type="http://schemas.openxmlformats.org/officeDocument/2006/relationships/slide" Target="slides/slide137.xml" TargetMode="Internal"></Relationship><Relationship Id="rId139" Type="http://schemas.openxmlformats.org/officeDocument/2006/relationships/slide" Target="slides/slide138.xml" TargetMode="Internal"></Relationship><Relationship Id="rId140" Type="http://schemas.openxmlformats.org/officeDocument/2006/relationships/slide" Target="slides/slide139.xml" TargetMode="Internal"></Relationship><Relationship Id="rId141" Type="http://schemas.openxmlformats.org/officeDocument/2006/relationships/slide" Target="slides/slide140.xml" TargetMode="Internal"></Relationship><Relationship Id="rId142" Type="http://schemas.openxmlformats.org/officeDocument/2006/relationships/slide" Target="slides/slide141.xml" TargetMode="Internal"></Relationship><Relationship Id="rId143" Type="http://schemas.openxmlformats.org/officeDocument/2006/relationships/slide" Target="slides/slide142.xml" TargetMode="Internal"></Relationship><Relationship Id="rId144" Type="http://schemas.openxmlformats.org/officeDocument/2006/relationships/slide" Target="slides/slide143.xml" TargetMode="Internal"></Relationship><Relationship Id="rId145" Type="http://schemas.openxmlformats.org/officeDocument/2006/relationships/slide" Target="slides/slide144.xml" TargetMode="Internal"></Relationship><Relationship Id="rId146" Type="http://schemas.openxmlformats.org/officeDocument/2006/relationships/slide" Target="slides/slide145.xml" TargetMode="Internal"></Relationship><Relationship Id="rId147" Type="http://schemas.openxmlformats.org/officeDocument/2006/relationships/slide" Target="slides/slide146.xml" TargetMode="Internal"></Relationship><Relationship Id="rId148" Type="http://schemas.openxmlformats.org/officeDocument/2006/relationships/slide" Target="slides/slide147.xml" TargetMode="Internal"></Relationship><Relationship Id="rId149" Type="http://schemas.openxmlformats.org/officeDocument/2006/relationships/slide" Target="slides/slide148.xml" TargetMode="Internal"></Relationship><Relationship Id="rId150" Type="http://schemas.openxmlformats.org/officeDocument/2006/relationships/slide" Target="slides/slide149.xml" TargetMode="Internal"></Relationship><Relationship Id="rId151" Type="http://schemas.openxmlformats.org/officeDocument/2006/relationships/slide" Target="slides/slide150.xml" TargetMode="Internal"></Relationship><Relationship Id="rId152" Type="http://schemas.openxmlformats.org/officeDocument/2006/relationships/slide" Target="slides/slide151.xml" TargetMode="Internal"></Relationship><Relationship Id="rId153" Type="http://schemas.openxmlformats.org/officeDocument/2006/relationships/slide" Target="slides/slide152.xml" TargetMode="Internal"></Relationship><Relationship Id="rId154" Type="http://schemas.openxmlformats.org/officeDocument/2006/relationships/slide" Target="slides/slide153.xml" TargetMode="Internal"></Relationship><Relationship Id="rId155" Type="http://schemas.openxmlformats.org/officeDocument/2006/relationships/slide" Target="slides/slide154.xml" TargetMode="Internal"></Relationship><Relationship Id="rId156" Type="http://schemas.openxmlformats.org/officeDocument/2006/relationships/slide" Target="slides/slide155.xml" TargetMode="Internal"></Relationship><Relationship Id="rId157" Type="http://schemas.openxmlformats.org/officeDocument/2006/relationships/slide" Target="slides/slide156.xml" TargetMode="Internal"></Relationship><Relationship Id="rId158" Type="http://schemas.openxmlformats.org/officeDocument/2006/relationships/slide" Target="slides/slide157.xml" TargetMode="Internal"></Relationship><Relationship Id="rId159" Type="http://schemas.openxmlformats.org/officeDocument/2006/relationships/slide" Target="slides/slide158.xml" TargetMode="Internal"></Relationship><Relationship Id="rId160" Type="http://schemas.openxmlformats.org/officeDocument/2006/relationships/slide" Target="slides/slide159.xml" TargetMode="Internal"></Relationship><Relationship Id="rId161" Type="http://schemas.openxmlformats.org/officeDocument/2006/relationships/slide" Target="slides/slide160.xml" TargetMode="Internal"></Relationship><Relationship Id="rId162" Type="http://schemas.openxmlformats.org/officeDocument/2006/relationships/slide" Target="slides/slide161.xml" TargetMode="Internal"></Relationship><Relationship Id="rId163" Type="http://schemas.openxmlformats.org/officeDocument/2006/relationships/slide" Target="slides/slide162.xml" TargetMode="Internal"></Relationship><Relationship Id="rId164" Type="http://schemas.openxmlformats.org/officeDocument/2006/relationships/slide" Target="slides/slide163.xml" TargetMode="Internal"></Relationship><Relationship Id="rId165" Type="http://schemas.openxmlformats.org/officeDocument/2006/relationships/slide" Target="slides/slide164.xml" TargetMode="Internal"></Relationship><Relationship Id="rId166" Type="http://schemas.openxmlformats.org/officeDocument/2006/relationships/slide" Target="slides/slide165.xml" TargetMode="Internal"></Relationship><Relationship Id="rId167" Type="http://schemas.openxmlformats.org/officeDocument/2006/relationships/slide" Target="slides/slide166.xml" TargetMode="Internal"></Relationship><Relationship Id="rId168" Type="http://schemas.openxmlformats.org/officeDocument/2006/relationships/slide" Target="slides/slide167.xml" TargetMode="Internal"></Relationship><Relationship Id="rId169" Type="http://schemas.openxmlformats.org/officeDocument/2006/relationships/slide" Target="slides/slide168.xml" TargetMode="Internal"></Relationship><Relationship Id="rId170" Type="http://schemas.openxmlformats.org/officeDocument/2006/relationships/slide" Target="slides/slide169.xml" TargetMode="Internal"></Relationship><Relationship Id="rId171" Type="http://schemas.openxmlformats.org/officeDocument/2006/relationships/slide" Target="slides/slide170.xml" TargetMode="Internal"></Relationship><Relationship Id="rId172" Type="http://schemas.openxmlformats.org/officeDocument/2006/relationships/slide" Target="slides/slide171.xml" TargetMode="Internal"></Relationship><Relationship Id="rId173" Type="http://schemas.openxmlformats.org/officeDocument/2006/relationships/slide" Target="slides/slide172.xml" TargetMode="Internal"></Relationship><Relationship Id="rId174" Type="http://schemas.openxmlformats.org/officeDocument/2006/relationships/slide" Target="slides/slide173.xml" TargetMode="Internal"></Relationship><Relationship Id="rId175" Type="http://schemas.openxmlformats.org/officeDocument/2006/relationships/slide" Target="slides/slide174.xml" TargetMode="Internal"></Relationship><Relationship Id="rId176" Type="http://schemas.openxmlformats.org/officeDocument/2006/relationships/slide" Target="slides/slide175.xml" TargetMode="Internal"></Relationship><Relationship Id="rId177" Type="http://schemas.openxmlformats.org/officeDocument/2006/relationships/slide" Target="slides/slide176.xml" TargetMode="Internal"></Relationship><Relationship Id="rId178" Type="http://schemas.openxmlformats.org/officeDocument/2006/relationships/slide" Target="slides/slide177.xml" TargetMode="Internal"></Relationship><Relationship Id="rId179" Type="http://schemas.openxmlformats.org/officeDocument/2006/relationships/slide" Target="slides/slide178.xml" TargetMode="Internal"></Relationship><Relationship Id="rId180" Type="http://schemas.openxmlformats.org/officeDocument/2006/relationships/slide" Target="slides/slide179.xml" TargetMode="Internal"></Relationship><Relationship Id="rId181" Type="http://schemas.openxmlformats.org/officeDocument/2006/relationships/slide" Target="slides/slide180.xml" TargetMode="Internal"></Relationship><Relationship Id="rId182" Type="http://schemas.openxmlformats.org/officeDocument/2006/relationships/slide" Target="slides/slide181.xml" TargetMode="Internal"></Relationship><Relationship Id="rId183" Type="http://schemas.openxmlformats.org/officeDocument/2006/relationships/slide" Target="slides/slide182.xml" TargetMode="Internal"></Relationship><Relationship Id="rId184" Type="http://schemas.openxmlformats.org/officeDocument/2006/relationships/slide" Target="slides/slide183.xml" TargetMode="Internal"></Relationship><Relationship Id="rId185" Type="http://schemas.openxmlformats.org/officeDocument/2006/relationships/slide" Target="slides/slide184.xml" TargetMode="Internal"></Relationship><Relationship Id="rId186" Type="http://schemas.openxmlformats.org/officeDocument/2006/relationships/slide" Target="slides/slide185.xml" TargetMode="Internal"></Relationship><Relationship Id="rId187" Type="http://schemas.openxmlformats.org/officeDocument/2006/relationships/slide" Target="slides/slide186.xml" TargetMode="Internal"></Relationship><Relationship Id="rId188" Type="http://schemas.openxmlformats.org/officeDocument/2006/relationships/slide" Target="slides/slide187.xml" TargetMode="Internal"></Relationship><Relationship Id="rId189" Type="http://schemas.openxmlformats.org/officeDocument/2006/relationships/slide" Target="slides/slide188.xml" TargetMode="Internal"></Relationship><Relationship Id="rId190" Type="http://schemas.openxmlformats.org/officeDocument/2006/relationships/slide" Target="slides/slide189.xml" TargetMode="Internal"></Relationship><Relationship Id="rId191" Type="http://schemas.openxmlformats.org/officeDocument/2006/relationships/slide" Target="slides/slide190.xml" TargetMode="Internal"></Relationship><Relationship Id="rId192" Type="http://schemas.openxmlformats.org/officeDocument/2006/relationships/slide" Target="slides/slide191.xml" TargetMode="Internal"></Relationship><Relationship Id="rId193" Type="http://schemas.openxmlformats.org/officeDocument/2006/relationships/slide" Target="slides/slide192.xml" TargetMode="Internal"></Relationship><Relationship Id="rId194" Type="http://schemas.openxmlformats.org/officeDocument/2006/relationships/slide" Target="slides/slide193.xml" TargetMode="Internal"></Relationship><Relationship Id="rId195" Type="http://schemas.openxmlformats.org/officeDocument/2006/relationships/slide" Target="slides/slide194.xml" TargetMode="Internal"></Relationship><Relationship Id="rId196" Type="http://schemas.openxmlformats.org/officeDocument/2006/relationships/slide" Target="slides/slide195.xml" TargetMode="Internal"></Relationship><Relationship Id="rId197" Type="http://schemas.openxmlformats.org/officeDocument/2006/relationships/slide" Target="slides/slide196.xml" TargetMode="Internal"></Relationship><Relationship Id="rId198" Type="http://schemas.openxmlformats.org/officeDocument/2006/relationships/slide" Target="slides/slide197.xml" TargetMode="Internal"></Relationship><Relationship Id="rId199" Type="http://schemas.openxmlformats.org/officeDocument/2006/relationships/slide" Target="slides/slide198.xml" TargetMode="Internal"></Relationship><Relationship Id="rId200" Type="http://schemas.openxmlformats.org/officeDocument/2006/relationships/slide" Target="slides/slide199.xml" TargetMode="Internal"></Relationship><Relationship Id="rId201" Type="http://schemas.openxmlformats.org/officeDocument/2006/relationships/slide" Target="slides/slide200.xml" TargetMode="Internal"></Relationship><Relationship Id="rId202" Type="http://schemas.openxmlformats.org/officeDocument/2006/relationships/slide" Target="slides/slide201.xml" TargetMode="Internal"></Relationship><Relationship Id="rId203" Type="http://schemas.openxmlformats.org/officeDocument/2006/relationships/slide" Target="slides/slide202.xml" TargetMode="Internal"></Relationship><Relationship Id="rId204" Type="http://schemas.openxmlformats.org/officeDocument/2006/relationships/slide" Target="slides/slide203.xml" TargetMode="Internal"></Relationship><Relationship Id="rId205" Type="http://schemas.openxmlformats.org/officeDocument/2006/relationships/slide" Target="slides/slide204.xml" TargetMode="Internal"></Relationship><Relationship Id="rId206" Type="http://schemas.openxmlformats.org/officeDocument/2006/relationships/slide" Target="slides/slide205.xml" TargetMode="Internal"></Relationship><Relationship Id="rId207" Type="http://schemas.openxmlformats.org/officeDocument/2006/relationships/slide" Target="slides/slide206.xml" TargetMode="Internal"></Relationship><Relationship Id="rId208" Type="http://schemas.openxmlformats.org/officeDocument/2006/relationships/slide" Target="slides/slide207.xml" TargetMode="Internal"></Relationship><Relationship Id="rId209" Type="http://schemas.openxmlformats.org/officeDocument/2006/relationships/slide" Target="slides/slide208.xml" TargetMode="Internal"></Relationship><Relationship Id="rId210" Type="http://schemas.openxmlformats.org/officeDocument/2006/relationships/slide" Target="slides/slide209.xml" TargetMode="Internal"></Relationship><Relationship Id="rId211" Type="http://schemas.openxmlformats.org/officeDocument/2006/relationships/slide" Target="slides/slide210.xml" TargetMode="Internal"></Relationship><Relationship Id="rId212" Type="http://schemas.openxmlformats.org/officeDocument/2006/relationships/slide" Target="slides/slide211.xml" TargetMode="Internal"></Relationship><Relationship Id="rId213" Type="http://schemas.openxmlformats.org/officeDocument/2006/relationships/slide" Target="slides/slide212.xml" TargetMode="Internal"></Relationship><Relationship Id="rId214" Type="http://schemas.openxmlformats.org/officeDocument/2006/relationships/slide" Target="slides/slide213.xml" TargetMode="Internal"></Relationship><Relationship Id="rId215" Type="http://schemas.openxmlformats.org/officeDocument/2006/relationships/slide" Target="slides/slide214.xml" TargetMode="Internal"></Relationship><Relationship Id="rId216" Type="http://schemas.openxmlformats.org/officeDocument/2006/relationships/slide" Target="slides/slide215.xml" TargetMode="Internal"></Relationship><Relationship Id="rId217" Type="http://schemas.openxmlformats.org/officeDocument/2006/relationships/slide" Target="slides/slide216.xml" TargetMode="Internal"></Relationship><Relationship Id="rId218" Type="http://schemas.openxmlformats.org/officeDocument/2006/relationships/slide" Target="slides/slide217.xml" TargetMode="Internal"></Relationship><Relationship Id="rId219" Type="http://schemas.openxmlformats.org/officeDocument/2006/relationships/slide" Target="slides/slide218.xml" TargetMode="Internal"></Relationship><Relationship Id="rId220" Type="http://schemas.openxmlformats.org/officeDocument/2006/relationships/slide" Target="slides/slide219.xml" TargetMode="Internal"></Relationship><Relationship Id="rId221" Type="http://schemas.openxmlformats.org/officeDocument/2006/relationships/slide" Target="slides/slide220.xml" TargetMode="Internal"></Relationship><Relationship Id="rId222" Type="http://schemas.openxmlformats.org/officeDocument/2006/relationships/slide" Target="slides/slide221.xml" TargetMode="Internal"></Relationship><Relationship Id="rId223" Type="http://schemas.openxmlformats.org/officeDocument/2006/relationships/slide" Target="slides/slide222.xml" TargetMode="Internal"></Relationship><Relationship Id="rId224" Type="http://schemas.openxmlformats.org/officeDocument/2006/relationships/slide" Target="slides/slide223.xml" TargetMode="Internal"></Relationship><Relationship Id="rId225" Type="http://schemas.openxmlformats.org/officeDocument/2006/relationships/slide" Target="slides/slide224.xml" TargetMode="Internal"></Relationship><Relationship Id="rId226" Type="http://schemas.openxmlformats.org/officeDocument/2006/relationships/slide" Target="slides/slide225.xml" TargetMode="Internal"></Relationship><Relationship Id="rId227" Type="http://schemas.openxmlformats.org/officeDocument/2006/relationships/slide" Target="slides/slide226.xml" TargetMode="Internal"></Relationship><Relationship Id="rId228" Type="http://schemas.openxmlformats.org/officeDocument/2006/relationships/slide" Target="slides/slide227.xml" TargetMode="Internal"></Relationship><Relationship Id="rId229" Type="http://schemas.openxmlformats.org/officeDocument/2006/relationships/slide" Target="slides/slide228.xml" TargetMode="Internal"></Relationship><Relationship Id="rId230" Type="http://schemas.openxmlformats.org/officeDocument/2006/relationships/slide" Target="slides/slide229.xml" TargetMode="Internal"></Relationship><Relationship Id="rId231" Type="http://schemas.openxmlformats.org/officeDocument/2006/relationships/slide" Target="slides/slide230.xml" TargetMode="Internal"></Relationship><Relationship Id="rId232" Type="http://schemas.openxmlformats.org/officeDocument/2006/relationships/slide" Target="slides/slide231.xml" TargetMode="Internal"></Relationship><Relationship Id="rId233" Type="http://schemas.openxmlformats.org/officeDocument/2006/relationships/slide" Target="slides/slide232.xml" TargetMode="Internal"></Relationship><Relationship Id="rId234" Type="http://schemas.openxmlformats.org/officeDocument/2006/relationships/slide" Target="slides/slide233.xml" TargetMode="Internal"></Relationship><Relationship Id="rId235" Type="http://schemas.openxmlformats.org/officeDocument/2006/relationships/slide" Target="slides/slide234.xml" TargetMode="Internal"></Relationship><Relationship Id="rId236" Type="http://schemas.openxmlformats.org/officeDocument/2006/relationships/slide" Target="slides/slide235.xml" TargetMode="Internal"></Relationship><Relationship Id="rId237" Type="http://schemas.openxmlformats.org/officeDocument/2006/relationships/slide" Target="slides/slide236.xml" TargetMode="Internal"></Relationship><Relationship Id="rId238" Type="http://schemas.openxmlformats.org/officeDocument/2006/relationships/slide" Target="slides/slide237.xml" TargetMode="Internal"></Relationship><Relationship Id="rId239" Type="http://schemas.openxmlformats.org/officeDocument/2006/relationships/slide" Target="slides/slide238.xml" TargetMode="Internal"></Relationship><Relationship Id="rId240" Type="http://schemas.openxmlformats.org/officeDocument/2006/relationships/slide" Target="slides/slide239.xml" TargetMode="Internal"></Relationship><Relationship Id="rId241" Type="http://schemas.openxmlformats.org/officeDocument/2006/relationships/slide" Target="slides/slide240.xml" TargetMode="Internal"></Relationship><Relationship Id="rId242" Type="http://schemas.openxmlformats.org/officeDocument/2006/relationships/slide" Target="slides/slide241.xml" TargetMode="Internal"></Relationship><Relationship Id="rId243" Type="http://schemas.openxmlformats.org/officeDocument/2006/relationships/slide" Target="slides/slide242.xml" TargetMode="Internal"></Relationship><Relationship Id="rId244" Type="http://schemas.openxmlformats.org/officeDocument/2006/relationships/slide" Target="slides/slide243.xml" TargetMode="Internal"></Relationship><Relationship Id="rId245" Type="http://schemas.openxmlformats.org/officeDocument/2006/relationships/slide" Target="slides/slide244.xml" TargetMode="Internal"></Relationship><Relationship Id="rId246" Type="http://schemas.openxmlformats.org/officeDocument/2006/relationships/slide" Target="slides/slide245.xml" TargetMode="Internal"></Relationship><Relationship Id="rId247" Type="http://schemas.openxmlformats.org/officeDocument/2006/relationships/slide" Target="slides/slide246.xml" TargetMode="Internal"></Relationship><Relationship Id="rId248" Type="http://schemas.openxmlformats.org/officeDocument/2006/relationships/slide" Target="slides/slide247.xml" TargetMode="Internal"></Relationship><Relationship Id="rId249" Type="http://schemas.openxmlformats.org/officeDocument/2006/relationships/slide" Target="slides/slide248.xml" TargetMode="Internal"></Relationship><Relationship Id="rId250" Type="http://schemas.openxmlformats.org/officeDocument/2006/relationships/slide" Target="slides/slide249.xml" TargetMode="Internal"></Relationship><Relationship Id="rId251" Type="http://schemas.openxmlformats.org/officeDocument/2006/relationships/slide" Target="slides/slide250.xml" TargetMode="Internal"></Relationship><Relationship Id="rId252" Type="http://schemas.openxmlformats.org/officeDocument/2006/relationships/slide" Target="slides/slide251.xml" TargetMode="Internal"></Relationship><Relationship Id="rId253" Type="http://schemas.openxmlformats.org/officeDocument/2006/relationships/slide" Target="slides/slide252.xml" TargetMode="Internal"></Relationship><Relationship Id="rId254" Type="http://schemas.openxmlformats.org/officeDocument/2006/relationships/slide" Target="slides/slide253.xml" TargetMode="Internal"></Relationship><Relationship Id="rId255" Type="http://schemas.openxmlformats.org/officeDocument/2006/relationships/slide" Target="slides/slide254.xml" TargetMode="Internal"></Relationship><Relationship Id="rId256" Type="http://schemas.openxmlformats.org/officeDocument/2006/relationships/slide" Target="slides/slide255.xml" TargetMode="Internal"></Relationship><Relationship Id="rId257" Type="http://schemas.openxmlformats.org/officeDocument/2006/relationships/slide" Target="slides/slide256.xml" TargetMode="Internal"></Relationship><Relationship Id="rId258" Type="http://schemas.openxmlformats.org/officeDocument/2006/relationships/slide" Target="slides/slide257.xml" TargetMode="Internal"></Relationship><Relationship Id="rId259" Type="http://schemas.openxmlformats.org/officeDocument/2006/relationships/slide" Target="slides/slide258.xml" TargetMode="Internal"></Relationship><Relationship Id="rId260" Type="http://schemas.openxmlformats.org/officeDocument/2006/relationships/slide" Target="slides/slide259.xml" TargetMode="Internal"></Relationship><Relationship Id="rId261" Type="http://schemas.openxmlformats.org/officeDocument/2006/relationships/slide" Target="slides/slide260.xml" TargetMode="Internal"></Relationship><Relationship Id="rId262" Type="http://schemas.openxmlformats.org/officeDocument/2006/relationships/slide" Target="slides/slide261.xml" TargetMode="Internal"></Relationship><Relationship Id="rId263" Type="http://schemas.openxmlformats.org/officeDocument/2006/relationships/slide" Target="slides/slide262.xml" TargetMode="Internal"></Relationship><Relationship Id="rId264" Type="http://schemas.openxmlformats.org/officeDocument/2006/relationships/slide" Target="slides/slide263.xml" TargetMode="Internal"></Relationship><Relationship Id="rId265" Type="http://schemas.openxmlformats.org/officeDocument/2006/relationships/slide" Target="slides/slide264.xml" TargetMode="Internal"></Relationship><Relationship Id="rId266" Type="http://schemas.openxmlformats.org/officeDocument/2006/relationships/slide" Target="slides/slide265.xml" TargetMode="Internal"></Relationship><Relationship Id="rId267" Type="http://schemas.openxmlformats.org/officeDocument/2006/relationships/slide" Target="slides/slide266.xml" TargetMode="Internal"></Relationship><Relationship Id="rId268" Type="http://schemas.openxmlformats.org/officeDocument/2006/relationships/slide" Target="slides/slide267.xml" TargetMode="Internal"></Relationship><Relationship Id="rId269" Type="http://schemas.openxmlformats.org/officeDocument/2006/relationships/slide" Target="slides/slide268.xml" TargetMode="Internal"></Relationship><Relationship Id="rId270" Type="http://schemas.openxmlformats.org/officeDocument/2006/relationships/slide" Target="slides/slide269.xml" TargetMode="Internal"></Relationship><Relationship Id="rId271" Type="http://schemas.openxmlformats.org/officeDocument/2006/relationships/slide" Target="slides/slide270.xml" TargetMode="Internal"></Relationship><Relationship Id="rId272" Type="http://schemas.openxmlformats.org/officeDocument/2006/relationships/slide" Target="slides/slide271.xml" TargetMode="Internal"></Relationship><Relationship Id="rId273" Type="http://schemas.openxmlformats.org/officeDocument/2006/relationships/slide" Target="slides/slide272.xml" TargetMode="Internal"></Relationship><Relationship Id="rId274" Type="http://schemas.openxmlformats.org/officeDocument/2006/relationships/slide" Target="slides/slide273.xml" TargetMode="Internal"></Relationship><Relationship Id="rId275" Type="http://schemas.openxmlformats.org/officeDocument/2006/relationships/slide" Target="slides/slide274.xml" TargetMode="Internal"></Relationship><Relationship Id="rId276" Type="http://schemas.openxmlformats.org/officeDocument/2006/relationships/slide" Target="slides/slide275.xml" TargetMode="Internal"></Relationship><Relationship Id="rId277" Type="http://schemas.openxmlformats.org/officeDocument/2006/relationships/slide" Target="slides/slide276.xml" TargetMode="Internal"></Relationship><Relationship Id="rId278" Type="http://schemas.openxmlformats.org/officeDocument/2006/relationships/slide" Target="slides/slide277.xml" TargetMode="Internal"></Relationship><Relationship Id="rId279" Type="http://schemas.openxmlformats.org/officeDocument/2006/relationships/slide" Target="slides/slide278.xml" TargetMode="Internal"></Relationship><Relationship Id="rId280" Type="http://schemas.openxmlformats.org/officeDocument/2006/relationships/slide" Target="slides/slide279.xml" TargetMode="Internal"></Relationship><Relationship Id="rId281" Type="http://schemas.openxmlformats.org/officeDocument/2006/relationships/slide" Target="slides/slide280.xml" TargetMode="Internal"></Relationship><Relationship Id="rId282" Type="http://schemas.openxmlformats.org/officeDocument/2006/relationships/slide" Target="slides/slide281.xml" TargetMode="Internal"></Relationship><Relationship Id="rId283" Type="http://schemas.openxmlformats.org/officeDocument/2006/relationships/slide" Target="slides/slide282.xml" TargetMode="Internal"></Relationship><Relationship Id="rId284" Type="http://schemas.openxmlformats.org/officeDocument/2006/relationships/slide" Target="slides/slide283.xml" TargetMode="Internal"></Relationship><Relationship Id="rId285" Type="http://schemas.openxmlformats.org/officeDocument/2006/relationships/slide" Target="slides/slide284.xml" TargetMode="Internal"></Relationship><Relationship Id="rId286" Type="http://schemas.openxmlformats.org/officeDocument/2006/relationships/slide" Target="slides/slide285.xml" TargetMode="Internal"></Relationship><Relationship Id="rId287" Type="http://schemas.openxmlformats.org/officeDocument/2006/relationships/slide" Target="slides/slide286.xml" TargetMode="Internal"></Relationship><Relationship Id="rId288" Type="http://schemas.openxmlformats.org/officeDocument/2006/relationships/slide" Target="slides/slide287.xml" TargetMode="Internal"></Relationship><Relationship Id="rId289" Type="http://schemas.openxmlformats.org/officeDocument/2006/relationships/slide" Target="slides/slide288.xml" TargetMode="Internal"></Relationship><Relationship Id="rId290" Type="http://schemas.openxmlformats.org/officeDocument/2006/relationships/slide" Target="slides/slide289.xml" TargetMode="Internal"></Relationship><Relationship Id="rId291" Type="http://schemas.openxmlformats.org/officeDocument/2006/relationships/slide" Target="slides/slide290.xml" TargetMode="Internal"></Relationship><Relationship Id="rId292" Type="http://schemas.openxmlformats.org/officeDocument/2006/relationships/slide" Target="slides/slide291.xml" TargetMode="Internal"></Relationship><Relationship Id="rId293" Type="http://schemas.openxmlformats.org/officeDocument/2006/relationships/slide" Target="slides/slide292.xml" TargetMode="Internal"></Relationship><Relationship Id="rId294" Type="http://schemas.openxmlformats.org/officeDocument/2006/relationships/slide" Target="slides/slide293.xml" TargetMode="Internal"></Relationship><Relationship Id="rId295" Type="http://schemas.openxmlformats.org/officeDocument/2006/relationships/slide" Target="slides/slide294.xml" TargetMode="Internal"></Relationship><Relationship Id="rId296" Type="http://schemas.openxmlformats.org/officeDocument/2006/relationships/slide" Target="slides/slide295.xml" TargetMode="Internal"></Relationship><Relationship Id="rId297" Type="http://schemas.openxmlformats.org/officeDocument/2006/relationships/slide" Target="slides/slide296.xml" TargetMode="Internal"></Relationship><Relationship Id="rId298" Type="http://schemas.openxmlformats.org/officeDocument/2006/relationships/slide" Target="slides/slide297.xml" TargetMode="Internal"></Relationship><Relationship Id="rId299" Type="http://schemas.openxmlformats.org/officeDocument/2006/relationships/slide" Target="slides/slide298.xml" TargetMode="Internal"></Relationship><Relationship Id="rId300" Type="http://schemas.openxmlformats.org/officeDocument/2006/relationships/slide" Target="slides/slide299.xml" TargetMode="Internal"></Relationship><Relationship Id="rId301" Type="http://schemas.openxmlformats.org/officeDocument/2006/relationships/slide" Target="slides/slide300.xml" TargetMode="Internal"></Relationship><Relationship Id="rId302" Type="http://schemas.openxmlformats.org/officeDocument/2006/relationships/slide" Target="slides/slide301.xml" TargetMode="Internal"></Relationship><Relationship Id="rId303" Type="http://schemas.openxmlformats.org/officeDocument/2006/relationships/slide" Target="slides/slide302.xml" TargetMode="Internal"></Relationship><Relationship Id="rId304" Type="http://schemas.openxmlformats.org/officeDocument/2006/relationships/slide" Target="slides/slide303.xml" TargetMode="Internal"></Relationship><Relationship Id="rId305" Type="http://schemas.openxmlformats.org/officeDocument/2006/relationships/slide" Target="slides/slide304.xml" TargetMode="Internal"></Relationship><Relationship Id="rId306" Type="http://schemas.openxmlformats.org/officeDocument/2006/relationships/slide" Target="slides/slide305.xml" TargetMode="Internal"></Relationship><Relationship Id="rId307" Type="http://schemas.openxmlformats.org/officeDocument/2006/relationships/slide" Target="slides/slide306.xml" TargetMode="Internal"></Relationship><Relationship Id="rId308" Type="http://schemas.openxmlformats.org/officeDocument/2006/relationships/slide" Target="slides/slide307.xml" TargetMode="Internal"></Relationship><Relationship Id="rId309" Type="http://schemas.openxmlformats.org/officeDocument/2006/relationships/slide" Target="slides/slide308.xml" TargetMode="Internal"></Relationship><Relationship Id="rId310" Type="http://schemas.openxmlformats.org/officeDocument/2006/relationships/slide" Target="slides/slide309.xml" TargetMode="Internal"></Relationship><Relationship Id="rId311" Type="http://schemas.openxmlformats.org/officeDocument/2006/relationships/slide" Target="slides/slide310.xml" TargetMode="Internal"></Relationship><Relationship Id="rId312" Type="http://schemas.openxmlformats.org/officeDocument/2006/relationships/slide" Target="slides/slide311.xml" TargetMode="Internal"></Relationship><Relationship Id="rId313" Type="http://schemas.openxmlformats.org/officeDocument/2006/relationships/slide" Target="slides/slide312.xml" TargetMode="Internal"></Relationship><Relationship Id="rId314" Type="http://schemas.openxmlformats.org/officeDocument/2006/relationships/slide" Target="slides/slide313.xml" TargetMode="Internal"></Relationship><Relationship Id="rId315" Type="http://schemas.openxmlformats.org/officeDocument/2006/relationships/slide" Target="slides/slide314.xml" TargetMode="Internal"></Relationship><Relationship Id="rId316" Type="http://schemas.openxmlformats.org/officeDocument/2006/relationships/slide" Target="slides/slide315.xml" TargetMode="Internal"></Relationship><Relationship Id="rId317" Type="http://schemas.openxmlformats.org/officeDocument/2006/relationships/slide" Target="slides/slide316.xml" TargetMode="Internal"></Relationship><Relationship Id="rId318" Type="http://schemas.openxmlformats.org/officeDocument/2006/relationships/slide" Target="slides/slide317.xml" TargetMode="Internal"></Relationship><Relationship Id="rId319" Type="http://schemas.openxmlformats.org/officeDocument/2006/relationships/slide" Target="slides/slide318.xml" TargetMode="Internal"></Relationship><Relationship Id="rId320" Type="http://schemas.openxmlformats.org/officeDocument/2006/relationships/slide" Target="slides/slide319.xml" TargetMode="Internal"></Relationship><Relationship Id="rId321" Type="http://schemas.openxmlformats.org/officeDocument/2006/relationships/slide" Target="slides/slide320.xml" TargetMode="Internal"></Relationship><Relationship Id="rId322" Type="http://schemas.openxmlformats.org/officeDocument/2006/relationships/slide" Target="slides/slide321.xml" TargetMode="Internal"></Relationship><Relationship Id="rId323" Type="http://schemas.openxmlformats.org/officeDocument/2006/relationships/slide" Target="slides/slide322.xml" TargetMode="Internal"></Relationship><Relationship Id="rId324" Type="http://schemas.openxmlformats.org/officeDocument/2006/relationships/slide" Target="slides/slide323.xml" TargetMode="Internal"></Relationship><Relationship Id="rId325" Type="http://schemas.openxmlformats.org/officeDocument/2006/relationships/slide" Target="slides/slide324.xml" TargetMode="Internal"></Relationship><Relationship Id="rId326" Type="http://schemas.openxmlformats.org/officeDocument/2006/relationships/slide" Target="slides/slide325.xml" TargetMode="Internal"></Relationship><Relationship Id="rId327" Type="http://schemas.openxmlformats.org/officeDocument/2006/relationships/slide" Target="slides/slide326.xml" TargetMode="Internal"></Relationship><Relationship Id="rId328" Type="http://schemas.openxmlformats.org/officeDocument/2006/relationships/slide" Target="slides/slide327.xml" TargetMode="Internal"></Relationship><Relationship Id="rId329" Type="http://schemas.openxmlformats.org/officeDocument/2006/relationships/slide" Target="slides/slide328.xml" TargetMode="Internal"></Relationship><Relationship Id="rId330" Type="http://schemas.openxmlformats.org/officeDocument/2006/relationships/slide" Target="slides/slide329.xml" TargetMode="Internal"></Relationship><Relationship Id="rId331" Type="http://schemas.openxmlformats.org/officeDocument/2006/relationships/slide" Target="slides/slide330.xml" TargetMode="Internal"></Relationship><Relationship Id="rId332" Type="http://schemas.openxmlformats.org/officeDocument/2006/relationships/slide" Target="slides/slide331.xml" TargetMode="Internal"></Relationship><Relationship Id="rId333" Type="http://schemas.openxmlformats.org/officeDocument/2006/relationships/slide" Target="slides/slide332.xml" TargetMode="Internal"></Relationship><Relationship Id="rId334" Type="http://schemas.openxmlformats.org/officeDocument/2006/relationships/slide" Target="slides/slide333.xml" TargetMode="Internal"></Relationship><Relationship Id="rId335" Type="http://schemas.openxmlformats.org/officeDocument/2006/relationships/slide" Target="slides/slide334.xml" TargetMode="Internal"></Relationship><Relationship Id="rId336" Type="http://schemas.openxmlformats.org/officeDocument/2006/relationships/slide" Target="slides/slide335.xml" TargetMode="Internal"></Relationship><Relationship Id="rId337" Type="http://schemas.openxmlformats.org/officeDocument/2006/relationships/slide" Target="slides/slide336.xml" TargetMode="Internal"></Relationship><Relationship Id="rId338" Type="http://schemas.openxmlformats.org/officeDocument/2006/relationships/slide" Target="slides/slide337.xml" TargetMode="Internal"></Relationship><Relationship Id="rId339" Type="http://schemas.openxmlformats.org/officeDocument/2006/relationships/slide" Target="slides/slide338.xml" TargetMode="Internal"></Relationship><Relationship Id="rId340" Type="http://schemas.openxmlformats.org/officeDocument/2006/relationships/slide" Target="slides/slide339.xml" TargetMode="Internal"></Relationship><Relationship Id="rId341" Type="http://schemas.openxmlformats.org/officeDocument/2006/relationships/slide" Target="slides/slide340.xml" TargetMode="Internal"></Relationship><Relationship Id="rId342" Type="http://schemas.openxmlformats.org/officeDocument/2006/relationships/slide" Target="slides/slide341.xml" TargetMode="Internal"></Relationship><Relationship Id="rId343" Type="http://schemas.openxmlformats.org/officeDocument/2006/relationships/slide" Target="slides/slide342.xml" TargetMode="Internal"></Relationship><Relationship Id="rId344" Type="http://schemas.openxmlformats.org/officeDocument/2006/relationships/slide" Target="slides/slide343.xml" TargetMode="Internal"></Relationship><Relationship Id="rId345" Type="http://schemas.openxmlformats.org/officeDocument/2006/relationships/slide" Target="slides/slide344.xml" TargetMode="Internal"></Relationship><Relationship Id="rId346" Type="http://schemas.openxmlformats.org/officeDocument/2006/relationships/slide" Target="slides/slide345.xml" TargetMode="Internal"></Relationship><Relationship Id="rId347" Type="http://schemas.openxmlformats.org/officeDocument/2006/relationships/slide" Target="slides/slide346.xml" TargetMode="Internal"></Relationship><Relationship Id="rId348" Type="http://schemas.openxmlformats.org/officeDocument/2006/relationships/slide" Target="slides/slide347.xml" TargetMode="Internal"></Relationship><Relationship Id="rId349" Type="http://schemas.openxmlformats.org/officeDocument/2006/relationships/slide" Target="slides/slide348.xml" TargetMode="Internal"></Relationship><Relationship Id="rId350" Type="http://schemas.openxmlformats.org/officeDocument/2006/relationships/slide" Target="slides/slide349.xml" TargetMode="Internal"></Relationship><Relationship Id="rId351" Type="http://schemas.openxmlformats.org/officeDocument/2006/relationships/slide" Target="slides/slide350.xml" TargetMode="Internal"></Relationship><Relationship Id="rId352" Type="http://schemas.openxmlformats.org/officeDocument/2006/relationships/slide" Target="slides/slide351.xml" TargetMode="Internal"></Relationship><Relationship Id="rId353" Type="http://schemas.openxmlformats.org/officeDocument/2006/relationships/slide" Target="slides/slide352.xml" TargetMode="Internal"></Relationship><Relationship Id="rId354" Type="http://schemas.openxmlformats.org/officeDocument/2006/relationships/slide" Target="slides/slide353.xml" TargetMode="Internal"></Relationship><Relationship Id="rId355" Type="http://schemas.openxmlformats.org/officeDocument/2006/relationships/slide" Target="slides/slide354.xml" TargetMode="Internal"></Relationship><Relationship Id="rId356" Type="http://schemas.openxmlformats.org/officeDocument/2006/relationships/slide" Target="slides/slide355.xml" TargetMode="Internal"></Relationship><Relationship Id="rId357" Type="http://schemas.openxmlformats.org/officeDocument/2006/relationships/slide" Target="slides/slide356.xml" TargetMode="Internal"></Relationship><Relationship Id="rId358" Type="http://schemas.openxmlformats.org/officeDocument/2006/relationships/slide" Target="slides/slide357.xml" TargetMode="Internal"></Relationship><Relationship Id="rId359" Type="http://schemas.openxmlformats.org/officeDocument/2006/relationships/slide" Target="slides/slide358.xml" TargetMode="Internal"></Relationship><Relationship Id="rId360" Type="http://schemas.openxmlformats.org/officeDocument/2006/relationships/slide" Target="slides/slide359.xml" TargetMode="Internal"></Relationship><Relationship Id="rId361" Type="http://schemas.openxmlformats.org/officeDocument/2006/relationships/slide" Target="slides/slide360.xml" TargetMode="Internal"></Relationship><Relationship Id="rId362" Type="http://schemas.openxmlformats.org/officeDocument/2006/relationships/slide" Target="slides/slide361.xml" TargetMode="Internal"></Relationship><Relationship Id="rId363" Type="http://schemas.openxmlformats.org/officeDocument/2006/relationships/slide" Target="slides/slide362.xml" TargetMode="Internal"></Relationship><Relationship Id="rId364" Type="http://schemas.openxmlformats.org/officeDocument/2006/relationships/slide" Target="slides/slide363.xml" TargetMode="Internal"></Relationship><Relationship Id="rId365" Type="http://schemas.openxmlformats.org/officeDocument/2006/relationships/slide" Target="slides/slide364.xml" TargetMode="Internal"></Relationship><Relationship Id="rId366" Type="http://schemas.openxmlformats.org/officeDocument/2006/relationships/slide" Target="slides/slide365.xml" TargetMode="Internal"></Relationship><Relationship Id="rId367" Type="http://schemas.openxmlformats.org/officeDocument/2006/relationships/slide" Target="slides/slide366.xml" TargetMode="Internal"></Relationship><Relationship Id="rId368" Type="http://schemas.openxmlformats.org/officeDocument/2006/relationships/slide" Target="slides/slide367.xml" TargetMode="Internal"></Relationship><Relationship Id="rId369" Type="http://schemas.openxmlformats.org/officeDocument/2006/relationships/slide" Target="slides/slide368.xml" TargetMode="Internal"></Relationship><Relationship Id="rId370" Type="http://schemas.openxmlformats.org/officeDocument/2006/relationships/slide" Target="slides/slide369.xml" TargetMode="Internal"></Relationship><Relationship Id="rId371" Type="http://schemas.openxmlformats.org/officeDocument/2006/relationships/slide" Target="slides/slide370.xml" TargetMode="Internal"></Relationship><Relationship Id="rId372" Type="http://schemas.openxmlformats.org/officeDocument/2006/relationships/slide" Target="slides/slide371.xml" TargetMode="Internal"></Relationship><Relationship Id="rId373" Type="http://schemas.openxmlformats.org/officeDocument/2006/relationships/slide" Target="slides/slide372.xml" TargetMode="Internal"></Relationship><Relationship Id="rId374" Type="http://schemas.openxmlformats.org/officeDocument/2006/relationships/slide" Target="slides/slide373.xml" TargetMode="Internal"></Relationship><Relationship Id="rId375" Type="http://schemas.openxmlformats.org/officeDocument/2006/relationships/slide" Target="slides/slide374.xml" TargetMode="Internal"></Relationship><Relationship Id="rId376" Type="http://schemas.openxmlformats.org/officeDocument/2006/relationships/slide" Target="slides/slide375.xml" TargetMode="Internal"></Relationship><Relationship Id="rId377" Type="http://schemas.openxmlformats.org/officeDocument/2006/relationships/slide" Target="slides/slide376.xml" TargetMode="Internal"></Relationship><Relationship Id="rId378" Type="http://schemas.openxmlformats.org/officeDocument/2006/relationships/slide" Target="slides/slide377.xml" TargetMode="Internal"></Relationship><Relationship Id="rId379" Type="http://schemas.openxmlformats.org/officeDocument/2006/relationships/slide" Target="slides/slide378.xml" TargetMode="Internal"></Relationship><Relationship Id="rId380" Type="http://schemas.openxmlformats.org/officeDocument/2006/relationships/slide" Target="slides/slide379.xml" TargetMode="Internal"></Relationship><Relationship Id="rId381" Type="http://schemas.openxmlformats.org/officeDocument/2006/relationships/slide" Target="slides/slide380.xml" TargetMode="Internal"></Relationship><Relationship Id="rId382" Type="http://schemas.openxmlformats.org/officeDocument/2006/relationships/slide" Target="slides/slide381.xml" TargetMode="Internal"></Relationship><Relationship Id="rId383" Type="http://schemas.openxmlformats.org/officeDocument/2006/relationships/slide" Target="slides/slide382.xml" TargetMode="Internal"></Relationship><Relationship Id="rId384" Type="http://schemas.openxmlformats.org/officeDocument/2006/relationships/slide" Target="slides/slide383.xml" TargetMode="Internal"></Relationship><Relationship Id="rId385" Type="http://schemas.openxmlformats.org/officeDocument/2006/relationships/slide" Target="slides/slide384.xml" TargetMode="Internal"></Relationship><Relationship Id="rId386" Type="http://schemas.openxmlformats.org/officeDocument/2006/relationships/slide" Target="slides/slide385.xml" TargetMode="Internal"></Relationship><Relationship Id="rId387" Type="http://schemas.openxmlformats.org/officeDocument/2006/relationships/slide" Target="slides/slide386.xml" TargetMode="Internal"></Relationship><Relationship Id="rId388" Type="http://schemas.openxmlformats.org/officeDocument/2006/relationships/slide" Target="slides/slide387.xml" TargetMode="Internal"></Relationship><Relationship Id="rId389" Type="http://schemas.openxmlformats.org/officeDocument/2006/relationships/slide" Target="slides/slide388.xml" TargetMode="Internal"></Relationship><Relationship Id="rId390" Type="http://schemas.openxmlformats.org/officeDocument/2006/relationships/slide" Target="slides/slide389.xml" TargetMode="Internal"></Relationship><Relationship Id="rId391" Type="http://schemas.openxmlformats.org/officeDocument/2006/relationships/slide" Target="slides/slide390.xml" TargetMode="Internal"></Relationship><Relationship Id="rId392" Type="http://schemas.openxmlformats.org/officeDocument/2006/relationships/slide" Target="slides/slide391.xml" TargetMode="Internal"></Relationship><Relationship Id="rId393" Type="http://schemas.openxmlformats.org/officeDocument/2006/relationships/slide" Target="slides/slide392.xml" TargetMode="Internal"></Relationship><Relationship Id="rId394" Type="http://schemas.openxmlformats.org/officeDocument/2006/relationships/slide" Target="slides/slide393.xml" TargetMode="Internal"></Relationship><Relationship Id="rId395" Type="http://schemas.openxmlformats.org/officeDocument/2006/relationships/slide" Target="slides/slide394.xml" TargetMode="Internal"></Relationship><Relationship Id="rId396" Type="http://schemas.openxmlformats.org/officeDocument/2006/relationships/slide" Target="slides/slide395.xml" TargetMode="Internal"></Relationship><Relationship Id="rId397" Type="http://schemas.openxmlformats.org/officeDocument/2006/relationships/slide" Target="slides/slide396.xml" TargetMode="Internal"></Relationship><Relationship Id="rId398" Type="http://schemas.openxmlformats.org/officeDocument/2006/relationships/slide" Target="slides/slide397.xml" TargetMode="Internal"></Relationship><Relationship Id="rId399" Type="http://schemas.openxmlformats.org/officeDocument/2006/relationships/slide" Target="slides/slide398.xml" TargetMode="Internal"></Relationship><Relationship Id="rId400" Type="http://schemas.openxmlformats.org/officeDocument/2006/relationships/slide" Target="slides/slide399.xml" TargetMode="Internal"></Relationship><Relationship Id="rId401" Type="http://schemas.openxmlformats.org/officeDocument/2006/relationships/slide" Target="slides/slide400.xml" TargetMode="Internal"></Relationship><Relationship Id="rId402" Type="http://schemas.openxmlformats.org/officeDocument/2006/relationships/slide" Target="slides/slide401.xml" TargetMode="Internal"></Relationship><Relationship Id="rId403" Type="http://schemas.openxmlformats.org/officeDocument/2006/relationships/slide" Target="slides/slide402.xml" TargetMode="Internal"></Relationship><Relationship Id="rId404" Type="http://schemas.openxmlformats.org/officeDocument/2006/relationships/slide" Target="slides/slide403.xml" TargetMode="Internal"></Relationship><Relationship Id="rId405" Type="http://schemas.openxmlformats.org/officeDocument/2006/relationships/slide" Target="slides/slide404.xml" TargetMode="Internal"></Relationship><Relationship Id="rId406" Type="http://schemas.openxmlformats.org/officeDocument/2006/relationships/slide" Target="slides/slide405.xml" TargetMode="Internal"></Relationship><Relationship Id="rId407" Type="http://schemas.openxmlformats.org/officeDocument/2006/relationships/slide" Target="slides/slide406.xml" TargetMode="Internal"></Relationship><Relationship Id="rId408" Type="http://schemas.openxmlformats.org/officeDocument/2006/relationships/slide" Target="slides/slide407.xml" TargetMode="Internal"></Relationship><Relationship Id="rId409" Type="http://schemas.openxmlformats.org/officeDocument/2006/relationships/slide" Target="slides/slide408.xml" TargetMode="Internal"></Relationship><Relationship Id="rId410" Type="http://schemas.openxmlformats.org/officeDocument/2006/relationships/slide" Target="slides/slide409.xml" TargetMode="Internal"></Relationship><Relationship Id="rId411" Type="http://schemas.openxmlformats.org/officeDocument/2006/relationships/slide" Target="slides/slide410.xml" TargetMode="Internal"></Relationship><Relationship Id="rId412" Type="http://schemas.openxmlformats.org/officeDocument/2006/relationships/slide" Target="slides/slide411.xml" TargetMode="Internal"></Relationship><Relationship Id="rId413" Type="http://schemas.openxmlformats.org/officeDocument/2006/relationships/slide" Target="slides/slide412.xml" TargetMode="Internal"></Relationship><Relationship Id="rId414" Type="http://schemas.openxmlformats.org/officeDocument/2006/relationships/slide" Target="slides/slide413.xml" TargetMode="Internal"></Relationship><Relationship Id="rId415" Type="http://schemas.openxmlformats.org/officeDocument/2006/relationships/slide" Target="slides/slide414.xml" TargetMode="Internal"></Relationship><Relationship Id="rId416" Type="http://schemas.openxmlformats.org/officeDocument/2006/relationships/slide" Target="slides/slide415.xml" TargetMode="Internal"></Relationship><Relationship Id="rId417" Type="http://schemas.openxmlformats.org/officeDocument/2006/relationships/slide" Target="slides/slide416.xml" TargetMode="Internal"></Relationship><Relationship Id="rId418" Type="http://schemas.openxmlformats.org/officeDocument/2006/relationships/slide" Target="slides/slide417.xml" TargetMode="Internal"></Relationship><Relationship Id="rId419" Type="http://schemas.openxmlformats.org/officeDocument/2006/relationships/slide" Target="slides/slide418.xml" TargetMode="Internal"></Relationship><Relationship Id="rId420" Type="http://schemas.openxmlformats.org/officeDocument/2006/relationships/slide" Target="slides/slide419.xml" TargetMode="Internal"></Relationship><Relationship Id="rId421" Type="http://schemas.openxmlformats.org/officeDocument/2006/relationships/theme" Target="theme/theme1.xml" TargetMode="Internal"></Relationship><Relationship Id="rId422" Type="http://schemas.openxmlformats.org/officeDocument/2006/relationships/presProps" Target="presProps.xml" TargetMode="Internal"></Relationship><Relationship Id="rId423" Type="http://schemas.openxmlformats.org/officeDocument/2006/relationships/viewProps" Target="viewProps.xml" TargetMode="Internal"></Relationship><Relationship Id="rId424" Type="http://schemas.openxmlformats.org/officeDocument/2006/relationships/tableStyles" Target="tableStyles.xml" TargetMode="Internal"></Relationship></Relationship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 TargetMode="Interna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 TargetMode="Interna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 TargetMode="Interna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 TargetMode="Interna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 TargetMode="Interna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 TargetMode="Interna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 TargetMode="Interna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 TargetMode="Interna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 TargetMode="Interna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 TargetMode="Interna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 TargetMode="Interna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marL="0" indent="0">
              <a:buNone/>
              <a:defRPr>
                <a:solidFill>
                  <a:srgbClr val="000000"/>
                </a:solidFill>
              </a:defRPr>
            </a:lvl1pPr>
            <a:lvl2pPr algn="ctr" marL="457200" indent="0">
              <a:buNone/>
              <a:defRPr>
                <a:solidFill>
                  <a:srgbClr val="000000"/>
                </a:solidFill>
              </a:defRPr>
            </a:lvl2pPr>
            <a:lvl3pPr algn="ctr" marL="914400" indent="0">
              <a:buNone/>
              <a:defRPr>
                <a:solidFill>
                  <a:srgbClr val="000000"/>
                </a:solidFill>
              </a:defRPr>
            </a:lvl3pPr>
            <a:lvl4pPr algn="ctr" marL="1371600" indent="0">
              <a:buNone/>
              <a:defRPr>
                <a:solidFill>
                  <a:srgbClr val="000000"/>
                </a:solidFill>
              </a:defRPr>
            </a:lvl4pPr>
            <a:lvl5pPr algn="ctr" marL="1828800" indent="0">
              <a:buNone/>
              <a:defRPr>
                <a:solidFill>
                  <a:srgbClr val="000000"/>
                </a:solidFill>
              </a:defRPr>
            </a:lvl5pPr>
            <a:lvl6pPr algn="ctr" marL="2286000" indent="0">
              <a:buNone/>
              <a:defRPr>
                <a:solidFill>
                  <a:srgbClr val="000000"/>
                </a:solidFill>
              </a:defRPr>
            </a:lvl6pPr>
            <a:lvl7pPr algn="ctr" marL="2743200" indent="0">
              <a:buNone/>
              <a:defRPr>
                <a:solidFill>
                  <a:srgbClr val="000000"/>
                </a:solidFill>
              </a:defRPr>
            </a:lvl7pPr>
            <a:lvl8pPr algn="ctr" marL="3200400" indent="0">
              <a:buNone/>
              <a:defRPr>
                <a:solidFill>
                  <a:srgbClr val="000000"/>
                </a:solidFill>
              </a:defRPr>
            </a:lvl8pPr>
            <a:lvl9pPr algn="ctr" marL="3657600" indent="0">
              <a:buNone/>
              <a:defRPr>
                <a:solidFill>
                  <a:srgbClr val="000000"/>
                </a:solidFill>
              </a:defRPr>
            </a:lvl9pPr>
          </a:lstStyle>
          <a:p>
            <a:r>
              <a:rPr lang="ko-KR" altLang="en-US" dirty="0" smtClean="0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0640-D55D-49AB-BE71-95CE015E007B}" type="datetimeFigureOut">
              <a:rPr lang="ko-KR" altLang="en-US" dirty="0" smtClean="0"/>
              <a:t>2007-07-13</a:t>
            </a:fld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CFA0-BEA7-45D1-BB8F-060EF80CCB2E}" type="slidenum">
              <a:rPr lang="ko-KR" altLang="en-US" dirty="0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ko-KR" altLang="en-US" dirty="0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ko-KR" altLang="en-US" dirty="0" smtClean="0"/>
              <a:t>Click to edit Master text styles</a:t>
            </a:r>
          </a:p>
          <a:p>
            <a:pPr lvl="1"/>
            <a:r>
              <a:rPr lang="ko-KR" altLang="en-US" dirty="0" smtClean="0"/>
              <a:t>Second level</a:t>
            </a:r>
          </a:p>
          <a:p>
            <a:pPr lvl="2"/>
            <a:r>
              <a:rPr lang="ko-KR" altLang="en-US" dirty="0" smtClean="0"/>
              <a:t>Third level</a:t>
            </a:r>
          </a:p>
          <a:p>
            <a:pPr lvl="3"/>
            <a:r>
              <a:rPr lang="ko-KR" altLang="en-US" dirty="0" smtClean="0"/>
              <a:t>Fourth level</a:t>
            </a:r>
          </a:p>
          <a:p>
            <a:pPr lvl="4"/>
            <a:r>
              <a:rPr lang="ko-KR" altLang="en-US" dirty="0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E2A0640-D55D-49AB-BE71-95CE015E007B}" type="datetimeFigureOut">
              <a:rPr lang="ko-KR" altLang="en-US" dirty="0" smtClean="0"/>
              <a:t>2007-07-13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A2ECFA0-BEA7-45D1-BB8F-060EF80CCB2E}" type="slidenum">
              <a:rPr lang="ko-KR" altLang="en-US" dirty="0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1"/>
          <p:cNvSpPr>
            <a:spLocks noGrp="1"/>
          </p:cNvSpPr>
          <p:nvPr>
            <p:ph type="title" orient="vert" idx="0"/>
          </p:nvPr>
        </p:nvSpPr>
        <p:spPr>
          <a:xfrm>
            <a:off x="6629400" y="274638"/>
            <a:ext cx="2057400" cy="5851525"/>
          </a:xfrm>
        </p:spPr>
        <p:txBody>
          <a:bodyPr vert="eaVert"/>
          <a:p>
            <a:r>
              <a:rPr lang="ko-KR" altLang="en-US" dirty="0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lang="ko-KR" altLang="en-US" dirty="0" smtClean="0"/>
              <a:t>Click to edit Master text styles</a:t>
            </a:r>
          </a:p>
          <a:p>
            <a:pPr lvl="1"/>
            <a:r>
              <a:rPr lang="ko-KR" altLang="en-US" dirty="0" smtClean="0"/>
              <a:t>Second level</a:t>
            </a:r>
          </a:p>
          <a:p>
            <a:pPr lvl="2"/>
            <a:r>
              <a:rPr lang="ko-KR" altLang="en-US" dirty="0" smtClean="0"/>
              <a:t>Third level</a:t>
            </a:r>
          </a:p>
          <a:p>
            <a:pPr lvl="3"/>
            <a:r>
              <a:rPr lang="ko-KR" altLang="en-US" dirty="0" smtClean="0"/>
              <a:t>Fourth level</a:t>
            </a:r>
          </a:p>
          <a:p>
            <a:pPr lvl="4"/>
            <a:r>
              <a:rPr lang="ko-KR" altLang="en-US" dirty="0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E2A0640-D55D-49AB-BE71-95CE015E007B}" type="datetimeFigureOut">
              <a:rPr lang="ko-KR" altLang="en-US" dirty="0" smtClean="0"/>
              <a:t>2007-07-13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A2ECFA0-BEA7-45D1-BB8F-060EF80CCB2E}" type="slidenum">
              <a:rPr lang="ko-KR" altLang="en-US" dirty="0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ko-KR" altLang="en-US" dirty="0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ko-KR" altLang="en-US" dirty="0" smtClean="0"/>
              <a:t>Click to edit Master text styles</a:t>
            </a:r>
          </a:p>
          <a:p>
            <a:pPr lvl="1"/>
            <a:r>
              <a:rPr lang="ko-KR" altLang="en-US" dirty="0" smtClean="0"/>
              <a:t>Second level</a:t>
            </a:r>
          </a:p>
          <a:p>
            <a:pPr lvl="2"/>
            <a:r>
              <a:rPr lang="ko-KR" altLang="en-US" dirty="0" smtClean="0"/>
              <a:t>Third level</a:t>
            </a:r>
          </a:p>
          <a:p>
            <a:pPr lvl="3"/>
            <a:r>
              <a:rPr lang="ko-KR" altLang="en-US" dirty="0" smtClean="0"/>
              <a:t>Fourth level</a:t>
            </a:r>
          </a:p>
          <a:p>
            <a:pPr lvl="4"/>
            <a:r>
              <a:rPr lang="ko-KR" altLang="en-US" dirty="0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E2A0640-D55D-49AB-BE71-95CE015E007B}" type="datetimeFigureOut">
              <a:rPr lang="ko-KR" altLang="en-US" dirty="0" smtClean="0"/>
              <a:t>2007-07-13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A2ECFA0-BEA7-45D1-BB8F-060EF80CCB2E}" type="slidenum">
              <a:rPr lang="ko-KR" altLang="en-US" dirty="0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buNone/>
              <a:defRPr sz="4000" b="1" cap="all"/>
            </a:lvl1pPr>
          </a:lstStyle>
          <a:p>
            <a:r>
              <a:rPr lang="ko-KR" altLang="en-US" dirty="0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rgbClr val="000000"/>
                </a:solidFill>
              </a:defRPr>
            </a:lvl2pPr>
            <a:lvl3pPr marL="914400" indent="0">
              <a:buNone/>
              <a:defRPr sz="1600">
                <a:solidFill>
                  <a:srgbClr val="000000"/>
                </a:solidFill>
              </a:defRPr>
            </a:lvl3pPr>
            <a:lvl4pPr marL="1371600" indent="0">
              <a:buNone/>
              <a:defRPr sz="1400">
                <a:solidFill>
                  <a:srgbClr val="000000"/>
                </a:solidFill>
              </a:defRPr>
            </a:lvl4pPr>
            <a:lvl5pPr marL="1828800" indent="0">
              <a:buNone/>
              <a:defRPr sz="1400">
                <a:solidFill>
                  <a:srgbClr val="000000"/>
                </a:solidFill>
              </a:defRPr>
            </a:lvl5pPr>
            <a:lvl6pPr marL="2286000" indent="0">
              <a:buNone/>
              <a:defRPr sz="1400">
                <a:solidFill>
                  <a:srgbClr val="000000"/>
                </a:solidFill>
              </a:defRPr>
            </a:lvl6pPr>
            <a:lvl7pPr marL="2743200" indent="0">
              <a:buNone/>
              <a:defRPr sz="1400">
                <a:solidFill>
                  <a:srgbClr val="000000"/>
                </a:solidFill>
              </a:defRPr>
            </a:lvl7pPr>
            <a:lvl8pPr marL="3200400" indent="0">
              <a:buNone/>
              <a:defRPr sz="1400">
                <a:solidFill>
                  <a:srgbClr val="000000"/>
                </a:solidFill>
              </a:defRPr>
            </a:lvl8pPr>
            <a:lvl9pPr marL="3657600" indent="0">
              <a:buNone/>
              <a:defRPr sz="1400">
                <a:solidFill>
                  <a:srgbClr val="000000"/>
                </a:solidFill>
              </a:defRPr>
            </a:lvl9pPr>
          </a:lstStyle>
          <a:p>
            <a:pPr lvl="0"/>
            <a:r>
              <a:rPr lang="ko-KR" alt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0640-D55D-49AB-BE71-95CE015E007B}" type="datetimeFigureOut">
              <a:rPr lang="ko-KR" altLang="en-US" dirty="0" smtClean="0"/>
              <a:t>2007-07-13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CFA0-BEA7-45D1-BB8F-060EF80CCB2E}" type="slidenum">
              <a:rPr lang="ko-KR" altLang="en-US" dirty="0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0" defTabSz="0">
              <a:defRPr sz="2800"/>
            </a:lvl1pPr>
            <a:lvl2pPr marL="0" defTabSz="0">
              <a:defRPr sz="2400"/>
            </a:lvl2pPr>
            <a:lvl3pPr marL="0" defTabSz="0">
              <a:defRPr sz="2000"/>
            </a:lvl3pPr>
            <a:lvl4pPr marL="0" defTabSz="0">
              <a:defRPr sz="1800"/>
            </a:lvl4pPr>
            <a:lvl5pPr marL="0" defTabSz="0">
              <a:defRPr sz="1800"/>
            </a:lvl5pPr>
            <a:lvl6pPr marL="0" defTabSz="0">
              <a:defRPr sz="1800"/>
            </a:lvl6pPr>
            <a:lvl7pPr marL="0" defTabSz="0">
              <a:defRPr sz="1800"/>
            </a:lvl7pPr>
            <a:lvl8pPr marL="0" defTabSz="0">
              <a:defRPr sz="1800"/>
            </a:lvl8pPr>
            <a:lvl9pPr marL="0" defTabSz="0">
              <a:defRPr sz="1800"/>
            </a:lvl9pPr>
          </a:lstStyle>
          <a:p>
            <a:pPr lvl="0"/>
            <a:r>
              <a:rPr lang="ko-KR" altLang="en-US" dirty="0" smtClean="0"/>
              <a:t>Click to edit Master text styles</a:t>
            </a:r>
          </a:p>
          <a:p>
            <a:pPr lvl="1"/>
            <a:r>
              <a:rPr lang="ko-KR" altLang="en-US" dirty="0" smtClean="0"/>
              <a:t>Second level</a:t>
            </a:r>
          </a:p>
          <a:p>
            <a:pPr lvl="2"/>
            <a:r>
              <a:rPr lang="ko-KR" altLang="en-US" dirty="0" smtClean="0"/>
              <a:t>Third level</a:t>
            </a:r>
          </a:p>
          <a:p>
            <a:pPr lvl="3"/>
            <a:r>
              <a:rPr lang="ko-KR" altLang="en-US" dirty="0" smtClean="0"/>
              <a:t>Fourth level</a:t>
            </a:r>
          </a:p>
          <a:p>
            <a:pPr lvl="4"/>
            <a:r>
              <a:rPr lang="ko-KR" altLang="en-US" dirty="0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marL="0" defTabSz="0">
              <a:defRPr sz="2800"/>
            </a:lvl1pPr>
            <a:lvl2pPr marL="0" defTabSz="0">
              <a:defRPr sz="2400"/>
            </a:lvl2pPr>
            <a:lvl3pPr marL="0" defTabSz="0">
              <a:defRPr sz="2000"/>
            </a:lvl3pPr>
            <a:lvl4pPr marL="0" defTabSz="0">
              <a:defRPr sz="1800"/>
            </a:lvl4pPr>
            <a:lvl5pPr marL="0" defTabSz="0">
              <a:defRPr sz="1800"/>
            </a:lvl5pPr>
            <a:lvl6pPr marL="0" defTabSz="0">
              <a:defRPr sz="1800"/>
            </a:lvl6pPr>
            <a:lvl7pPr marL="0" defTabSz="0">
              <a:defRPr sz="1800"/>
            </a:lvl7pPr>
            <a:lvl8pPr marL="0" defTabSz="0">
              <a:defRPr sz="1800"/>
            </a:lvl8pPr>
            <a:lvl9pPr marL="0" defTabSz="0">
              <a:defRPr sz="1800"/>
            </a:lvl9pPr>
          </a:lstStyle>
          <a:p>
            <a:pPr lvl="0"/>
            <a:r>
              <a:rPr lang="ko-KR" altLang="en-US" dirty="0" smtClean="0"/>
              <a:t>Click to edit Master text styles</a:t>
            </a:r>
          </a:p>
          <a:p>
            <a:pPr lvl="1"/>
            <a:r>
              <a:rPr lang="ko-KR" altLang="en-US" dirty="0" smtClean="0"/>
              <a:t>Second level</a:t>
            </a:r>
          </a:p>
          <a:p>
            <a:pPr lvl="2"/>
            <a:r>
              <a:rPr lang="ko-KR" altLang="en-US" dirty="0" smtClean="0"/>
              <a:t>Third level</a:t>
            </a:r>
          </a:p>
          <a:p>
            <a:pPr lvl="3"/>
            <a:r>
              <a:rPr lang="ko-KR" altLang="en-US" dirty="0" smtClean="0"/>
              <a:t>Fourth level</a:t>
            </a:r>
          </a:p>
          <a:p>
            <a:pPr lvl="4"/>
            <a:r>
              <a:rPr lang="ko-KR" altLang="en-US" dirty="0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0640-D55D-49AB-BE71-95CE015E007B}" type="datetimeFigureOut">
              <a:rPr lang="ko-KR" altLang="en-US" dirty="0" smtClean="0"/>
              <a:t>2007-07-13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CFA0-BEA7-45D1-BB8F-060EF80CCB2E}" type="slidenum">
              <a:rPr lang="ko-KR" altLang="en-US" dirty="0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 marL="0" defTabSz="0">
              <a:defRPr/>
            </a:lvl1pPr>
          </a:lstStyle>
          <a:p>
            <a:r>
              <a:rPr lang="ko-KR" altLang="en-US" dirty="0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marL="0" defTabSz="0">
              <a:defRPr sz="2400"/>
            </a:lvl1pPr>
            <a:lvl2pPr marL="0" defTabSz="0">
              <a:defRPr sz="2000"/>
            </a:lvl2pPr>
            <a:lvl3pPr marL="0" defTabSz="0">
              <a:defRPr sz="1800"/>
            </a:lvl3pPr>
            <a:lvl4pPr marL="0" defTabSz="0">
              <a:defRPr sz="1600"/>
            </a:lvl4pPr>
            <a:lvl5pPr marL="0" defTabSz="0">
              <a:defRPr sz="1600"/>
            </a:lvl5pPr>
            <a:lvl6pPr marL="0" defTabSz="0">
              <a:defRPr sz="1600"/>
            </a:lvl6pPr>
            <a:lvl7pPr marL="0" defTabSz="0">
              <a:defRPr sz="1600"/>
            </a:lvl7pPr>
            <a:lvl8pPr marL="0" defTabSz="0">
              <a:defRPr sz="1600"/>
            </a:lvl8pPr>
            <a:lvl9pPr marL="0" defTabSz="0">
              <a:defRPr sz="1600"/>
            </a:lvl9pPr>
          </a:lstStyle>
          <a:p>
            <a:pPr lvl="0"/>
            <a:r>
              <a:rPr lang="ko-KR" altLang="en-US" dirty="0" smtClean="0"/>
              <a:t>Click to edit Master text styles</a:t>
            </a:r>
          </a:p>
          <a:p>
            <a:pPr lvl="1"/>
            <a:r>
              <a:rPr lang="ko-KR" altLang="en-US" dirty="0" smtClean="0"/>
              <a:t>Second level</a:t>
            </a:r>
          </a:p>
          <a:p>
            <a:pPr lvl="2"/>
            <a:r>
              <a:rPr lang="ko-KR" altLang="en-US" dirty="0" smtClean="0"/>
              <a:t>Third level</a:t>
            </a:r>
          </a:p>
          <a:p>
            <a:pPr lvl="3"/>
            <a:r>
              <a:rPr lang="ko-KR" altLang="en-US" dirty="0" smtClean="0"/>
              <a:t>Fourth level</a:t>
            </a:r>
          </a:p>
          <a:p>
            <a:pPr lvl="4"/>
            <a:r>
              <a:rPr lang="ko-KR" altLang="en-US" dirty="0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marL="0" defTabSz="0">
              <a:defRPr sz="2400"/>
            </a:lvl1pPr>
            <a:lvl2pPr marL="0" defTabSz="0">
              <a:defRPr sz="2000"/>
            </a:lvl2pPr>
            <a:lvl3pPr marL="0" defTabSz="0">
              <a:defRPr sz="1800"/>
            </a:lvl3pPr>
            <a:lvl4pPr marL="0" defTabSz="0">
              <a:defRPr sz="1600"/>
            </a:lvl4pPr>
            <a:lvl5pPr marL="0" defTabSz="0">
              <a:defRPr sz="1600"/>
            </a:lvl5pPr>
            <a:lvl6pPr marL="0" defTabSz="0">
              <a:defRPr sz="1600"/>
            </a:lvl6pPr>
            <a:lvl7pPr marL="0" defTabSz="0">
              <a:defRPr sz="1600"/>
            </a:lvl7pPr>
            <a:lvl8pPr marL="0" defTabSz="0">
              <a:defRPr sz="1600"/>
            </a:lvl8pPr>
            <a:lvl9pPr marL="0" defTabSz="0">
              <a:defRPr sz="1600"/>
            </a:lvl9pPr>
          </a:lstStyle>
          <a:p>
            <a:pPr lvl="0"/>
            <a:r>
              <a:rPr lang="ko-KR" altLang="en-US" dirty="0" smtClean="0"/>
              <a:t>Click to edit Master text styles</a:t>
            </a:r>
          </a:p>
          <a:p>
            <a:pPr lvl="1"/>
            <a:r>
              <a:rPr lang="ko-KR" altLang="en-US" dirty="0" smtClean="0"/>
              <a:t>Second level</a:t>
            </a:r>
          </a:p>
          <a:p>
            <a:pPr lvl="2"/>
            <a:r>
              <a:rPr lang="ko-KR" altLang="en-US" dirty="0" smtClean="0"/>
              <a:t>Third level</a:t>
            </a:r>
          </a:p>
          <a:p>
            <a:pPr lvl="3"/>
            <a:r>
              <a:rPr lang="ko-KR" altLang="en-US" dirty="0" smtClean="0"/>
              <a:t>Fourth level</a:t>
            </a:r>
          </a:p>
          <a:p>
            <a:pPr lvl="4"/>
            <a:r>
              <a:rPr lang="ko-KR" altLang="en-US" dirty="0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0640-D55D-49AB-BE71-95CE015E007B}" type="datetimeFigureOut">
              <a:rPr lang="ko-KR" altLang="en-US" dirty="0" smtClean="0"/>
              <a:t>2007-07-13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CFA0-BEA7-45D1-BB8F-060EF80CCB2E}" type="slidenum">
              <a:rPr lang="ko-KR" altLang="en-US" dirty="0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ko-KR" altLang="en-US" dirty="0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E2A0640-D55D-49AB-BE71-95CE015E007B}" type="datetimeFigureOut">
              <a:rPr lang="ko-KR" altLang="en-US" dirty="0" smtClean="0"/>
              <a:t>2007-07-13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A2ECFA0-BEA7-45D1-BB8F-060EF80CCB2E}" type="slidenum">
              <a:rPr lang="ko-KR" altLang="en-US" dirty="0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E2A0640-D55D-49AB-BE71-95CE015E007B}" type="datetimeFigureOut">
              <a:rPr lang="ko-KR" altLang="en-US" dirty="0" smtClean="0"/>
              <a:t>2007-07-13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A2ECFA0-BEA7-45D1-BB8F-060EF80CCB2E}" type="slidenum">
              <a:rPr lang="ko-KR" altLang="en-US" dirty="0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1"/>
          <p:cNvSpPr>
            <a:spLocks noGrp="1"/>
          </p:cNvSpPr>
          <p:nvPr>
            <p:ph type="title" idx="0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dirty="0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type="pic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 marL="0" defTabSz="0">
              <a:defRPr sz="3200"/>
            </a:lvl1pPr>
            <a:lvl2pPr marL="0" defTabSz="0">
              <a:defRPr sz="2800"/>
            </a:lvl2pPr>
            <a:lvl3pPr marL="0" defTabSz="0">
              <a:defRPr sz="2400"/>
            </a:lvl3pPr>
            <a:lvl4pPr marL="0" defTabSz="0">
              <a:defRPr sz="2000"/>
            </a:lvl4pPr>
            <a:lvl5pPr marL="0" defTabSz="0">
              <a:defRPr sz="2000"/>
            </a:lvl5pPr>
            <a:lvl6pPr marL="0" defTabSz="0">
              <a:defRPr sz="2000"/>
            </a:lvl6pPr>
            <a:lvl7pPr marL="0" defTabSz="0">
              <a:defRPr sz="2000"/>
            </a:lvl7pPr>
            <a:lvl8pPr marL="0" defTabSz="0">
              <a:defRPr sz="2000"/>
            </a:lvl8pPr>
            <a:lvl9pPr marL="0" defTabSz="0">
              <a:defRPr sz="2000"/>
            </a:lvl9pPr>
          </a:lstStyle>
          <a:p>
            <a:pPr lvl="0"/>
            <a:r>
              <a:rPr lang="ko-KR" altLang="en-US" dirty="0" smtClean="0"/>
              <a:t>Click to edit Master text styles</a:t>
            </a:r>
          </a:p>
          <a:p>
            <a:pPr lvl="1"/>
            <a:r>
              <a:rPr lang="ko-KR" altLang="en-US" dirty="0" smtClean="0"/>
              <a:t>Second level</a:t>
            </a:r>
          </a:p>
          <a:p>
            <a:pPr lvl="2"/>
            <a:r>
              <a:rPr lang="ko-KR" altLang="en-US" dirty="0" smtClean="0"/>
              <a:t>Third level</a:t>
            </a:r>
          </a:p>
          <a:p>
            <a:pPr lvl="3"/>
            <a:r>
              <a:rPr lang="ko-KR" altLang="en-US" dirty="0" smtClean="0"/>
              <a:t>Fourth level</a:t>
            </a:r>
          </a:p>
          <a:p>
            <a:pPr lvl="4"/>
            <a:r>
              <a:rPr lang="ko-KR" altLang="en-US" dirty="0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0640-D55D-49AB-BE71-95CE015E007B}" type="datetimeFigureOut">
              <a:rPr lang="ko-KR" altLang="en-US" dirty="0" smtClean="0"/>
              <a:t>2007-07-13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CFA0-BEA7-45D1-BB8F-060EF80CCB2E}" type="slidenum">
              <a:rPr lang="ko-KR" altLang="en-US" dirty="0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1"/>
          <p:cNvSpPr>
            <a:spLocks noGrp="1"/>
          </p:cNvSpPr>
          <p:nvPr>
            <p:ph type="title" idx="0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dirty="0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0640-D55D-49AB-BE71-95CE015E007B}" type="datetimeFigureOut">
              <a:rPr lang="ko-KR" altLang="en-US" dirty="0" smtClean="0"/>
              <a:t>2007-07-13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CFA0-BEA7-45D1-BB8F-060EF80CCB2E}" type="slidenum">
              <a:rPr lang="ko-KR" altLang="en-US" dirty="0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 TargetMode="Internal"></Relationship><Relationship Id="rId2" Type="http://schemas.openxmlformats.org/officeDocument/2006/relationships/slideLayout" Target="../slideLayouts/slideLayout2.xml" TargetMode="Internal"></Relationship><Relationship Id="rId3" Type="http://schemas.openxmlformats.org/officeDocument/2006/relationships/slideLayout" Target="../slideLayouts/slideLayout3.xml" TargetMode="Internal"></Relationship><Relationship Id="rId4" Type="http://schemas.openxmlformats.org/officeDocument/2006/relationships/slideLayout" Target="../slideLayouts/slideLayout4.xml" TargetMode="Internal"></Relationship><Relationship Id="rId5" Type="http://schemas.openxmlformats.org/officeDocument/2006/relationships/slideLayout" Target="../slideLayouts/slideLayout5.xml" TargetMode="Internal"></Relationship><Relationship Id="rId6" Type="http://schemas.openxmlformats.org/officeDocument/2006/relationships/slideLayout" Target="../slideLayouts/slideLayout6.xml" TargetMode="Internal"></Relationship><Relationship Id="rId7" Type="http://schemas.openxmlformats.org/officeDocument/2006/relationships/slideLayout" Target="../slideLayouts/slideLayout7.xml" TargetMode="Internal"></Relationship><Relationship Id="rId8" Type="http://schemas.openxmlformats.org/officeDocument/2006/relationships/slideLayout" Target="../slideLayouts/slideLayout8.xml" TargetMode="Internal"></Relationship><Relationship Id="rId9" Type="http://schemas.openxmlformats.org/officeDocument/2006/relationships/slideLayout" Target="../slideLayouts/slideLayout9.xml" TargetMode="Internal"></Relationship><Relationship Id="rId10" Type="http://schemas.openxmlformats.org/officeDocument/2006/relationships/slideLayout" Target="../slideLayouts/slideLayout10.xml" TargetMode="Internal"></Relationship><Relationship Id="rId11" Type="http://schemas.openxmlformats.org/officeDocument/2006/relationships/slideLayout" Target="../slideLayouts/slideLayout11.xml" TargetMode="Internal"></Relationship><Relationship Id="rId12" Type="http://schemas.openxmlformats.org/officeDocument/2006/relationships/theme" Target="../theme/theme1.xml" TargetMode="Interna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Click to edit Master text styles</a:t>
            </a:r>
          </a:p>
          <a:p>
            <a:pPr lvl="1"/>
            <a:r>
              <a:rPr lang="ko-KR" altLang="en-US" dirty="0" smtClean="0"/>
              <a:t>Second level</a:t>
            </a:r>
          </a:p>
          <a:p>
            <a:pPr lvl="2"/>
            <a:r>
              <a:rPr lang="ko-KR" altLang="en-US" dirty="0" smtClean="0"/>
              <a:t>Third level</a:t>
            </a:r>
          </a:p>
          <a:p>
            <a:pPr lvl="3"/>
            <a:r>
              <a:rPr lang="ko-KR" altLang="en-US" dirty="0" smtClean="0"/>
              <a:t>Fourth level</a:t>
            </a:r>
          </a:p>
          <a:p>
            <a:pPr lvl="4"/>
            <a:r>
              <a:rPr lang="ko-KR" altLang="en-US" dirty="0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0000"/>
                </a:solidFill>
              </a:defRPr>
            </a:lvl1pPr>
          </a:lstStyle>
          <a:p>
            <a:fld id="{5C1A2B81-1DA3-497E-83CD-70D401AD2C06}" type="datetimeFigureOut">
              <a:rPr lang="ko-KR" altLang="en-US" dirty="0" smtClean="0"/>
              <a:t>2007-07-13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0000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9CD56DC7-0AF8-4C3E-9120-C82FF52A6C0B}" type="slidenum">
              <a:rPr lang="ko-KR" altLang="en-US" dirty="0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marL="0" indent="0" defTabSz="914400">
        <a:buNone/>
        <a:defRPr lang="ko-KR" smtClean="0" sz="4400" baseline="0">
          <a:solidFill>
            <a:srgbClr val="000000"/>
          </a:solidFill>
          <a:latin typeface="SimSun"/>
          <a:ea typeface="SimSun"/>
        </a:defRPr>
      </a:lvl1pPr>
    </p:titleStyle>
    <p:bodyStyle>
      <a:lvl1pPr algn="l" marL="342900" indent="-342900" defTabSz="914400">
        <a:spcBef>
          <a:spcPct val="20000"/>
        </a:spcBef>
        <a:buFont typeface="SimSun"/>
        <a:buChar char="●"/>
        <a:defRPr lang="ko-KR" smtClean="0" sz="3200" baseline="0">
          <a:solidFill>
            <a:srgbClr val="000000"/>
          </a:solidFill>
          <a:latin typeface="SimSun"/>
          <a:ea typeface="SimSun"/>
        </a:defRPr>
      </a:lvl1pPr>
      <a:lvl2pPr lvl="1" marL="742950" indent="-285750" defTabSz="914400">
        <a:buChar char="-"/>
        <a:defRPr lang="ko-KR" smtClean="0" sz="2800"/>
      </a:lvl2pPr>
      <a:lvl3pPr lvl="2" marL="1143000" indent="-228600" defTabSz="914400">
        <a:buChar char="●"/>
        <a:defRPr lang="ko-KR" smtClean="0" sz="2400"/>
      </a:lvl3pPr>
      <a:lvl4pPr lvl="3" marL="1600200" indent="-228600" defTabSz="914400">
        <a:buChar char="-"/>
        <a:defRPr lang="ko-KR" smtClean="0" sz="2000"/>
      </a:lvl4pPr>
      <a:lvl5pPr lvl="4" marL="2057400" indent="-228600" defTabSz="914400">
        <a:buChar char="»"/>
        <a:defRPr lang="ko-KR" smtClean="0"/>
      </a:lvl5pPr>
    </p:bodyStyle>
    <p:otherStyle>
      <a:lvl1pPr algn="l" marL="0" indent="0" defTabSz="914400">
        <a:buNone/>
        <a:defRPr lang="ko-KR" smtClean="0" sz="1800" baseline="0">
          <a:solidFill>
            <a:srgbClr val="000000"/>
          </a:solidFill>
          <a:latin typeface="SimSun"/>
          <a:ea typeface="SimSun"/>
        </a:defRPr>
      </a:lvl1pPr>
      <a:lvl2pPr lvl="1" marL="457200" indent="0" defTabSz="914400">
        <a:defRPr lang="ko-KR" smtClean="0"/>
      </a:lvl2pPr>
      <a:lvl3pPr lvl="2" marL="914400" indent="0" defTabSz="914400">
        <a:defRPr lang="ko-KR" smtClean="0"/>
      </a:lvl3pPr>
      <a:lvl4pPr lvl="3" marL="1371600" indent="0" defTabSz="914400">
        <a:defRPr lang="ko-KR" smtClean="0"/>
      </a:lvl4pPr>
      <a:lvl5pPr lvl="4" marL="1828800" indent="0" defTabSz="914400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.jpeg" TargetMode="Interna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0.jpeg" TargetMode="Internal"></Relationship></Relationships>
</file>

<file path=ppt/slides/_rels/slide10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29.jpeg" TargetMode="Internal"></Relationship></Relationships>
</file>

<file path=ppt/slides/_rels/slide10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30.jpeg" TargetMode="Internal"></Relationship></Relationships>
</file>

<file path=ppt/slides/_rels/slide10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31.jpeg" TargetMode="Internal"></Relationship></Relationships>
</file>

<file path=ppt/slides/_rels/slide10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32.jpeg" TargetMode="Internal"></Relationship></Relationships>
</file>

<file path=ppt/slides/_rels/slide10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33.jpeg" TargetMode="Internal"></Relationship></Relationships>
</file>

<file path=ppt/slides/_rels/slide10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34.jpeg" TargetMode="Internal"></Relationship></Relationships>
</file>

<file path=ppt/slides/_rels/slide10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35.jpeg" TargetMode="Internal"></Relationship></Relationships>
</file>

<file path=ppt/slides/_rels/slide10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36.jpeg" TargetMode="Internal"></Relationship></Relationships>
</file>

<file path=ppt/slides/_rels/slide10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37.jpeg" TargetMode="Internal"></Relationship></Relationships>
</file>

<file path=ppt/slides/_rels/slide10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38.jpeg" TargetMode="Interna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1.jpeg" TargetMode="Internal"></Relationship></Relationships>
</file>

<file path=ppt/slides/_rels/slide1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39.jpeg" TargetMode="Internal"></Relationship></Relationships>
</file>

<file path=ppt/slides/_rels/slide1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40.jpeg" TargetMode="Internal"></Relationship><Relationship Id="rId3" Type="http://schemas.openxmlformats.org/officeDocument/2006/relationships/image" Target="../media/fImage141.jpeg" TargetMode="Internal"></Relationship><Relationship Id="rId4" Type="http://schemas.openxmlformats.org/officeDocument/2006/relationships/image" Target="../media/fImage142.jpeg" TargetMode="Internal"></Relationship><Relationship Id="rId5" Type="http://schemas.openxmlformats.org/officeDocument/2006/relationships/image" Target="../media/fImage143.jpeg" TargetMode="Internal"></Relationship></Relationships>
</file>

<file path=ppt/slides/_rels/slide1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44.jpeg" TargetMode="Internal"></Relationship></Relationships>
</file>

<file path=ppt/slides/_rels/slide1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45.jpeg" TargetMode="Internal"></Relationship><Relationship Id="rId3" Type="http://schemas.openxmlformats.org/officeDocument/2006/relationships/image" Target="../media/fImage146.jpeg" TargetMode="Internal"></Relationship></Relationships>
</file>

<file path=ppt/slides/_rels/slide1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47.jpeg" TargetMode="Internal"></Relationship></Relationships>
</file>

<file path=ppt/slides/_rels/slide1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48.jpeg" TargetMode="Internal"></Relationship></Relationships>
</file>

<file path=ppt/slides/_rels/slide1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49.jpeg" TargetMode="Internal"></Relationship></Relationships>
</file>

<file path=ppt/slides/_rels/slide1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50.jpeg" TargetMode="Internal"></Relationship></Relationships>
</file>

<file path=ppt/slides/_rels/slide1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51.jpeg" TargetMode="Internal"></Relationship></Relationships>
</file>

<file path=ppt/slides/_rels/slide1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52.jpeg" TargetMode="Interna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2.jpeg" TargetMode="Internal"></Relationship></Relationships>
</file>

<file path=ppt/slides/_rels/slide1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53.jpeg" TargetMode="Internal"></Relationship><Relationship Id="rId3" Type="http://schemas.openxmlformats.org/officeDocument/2006/relationships/image" Target="../media/fImage154.jpeg" TargetMode="Internal"></Relationship></Relationships>
</file>

<file path=ppt/slides/_rels/slide1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55.jpeg" TargetMode="Internal"></Relationship><Relationship Id="rId3" Type="http://schemas.openxmlformats.org/officeDocument/2006/relationships/image" Target="../media/fImage156.jpeg" TargetMode="Internal"></Relationship><Relationship Id="rId4" Type="http://schemas.openxmlformats.org/officeDocument/2006/relationships/image" Target="../media/fImage157.jpeg" TargetMode="Internal"></Relationship><Relationship Id="rId5" Type="http://schemas.openxmlformats.org/officeDocument/2006/relationships/image" Target="../media/fImage158.jpeg" TargetMode="Internal"></Relationship><Relationship Id="rId6" Type="http://schemas.openxmlformats.org/officeDocument/2006/relationships/image" Target="../media/fImage159.jpeg" TargetMode="Internal"></Relationship><Relationship Id="rId7" Type="http://schemas.openxmlformats.org/officeDocument/2006/relationships/image" Target="../media/fImage160.jpeg" TargetMode="Internal"></Relationship><Relationship Id="rId8" Type="http://schemas.openxmlformats.org/officeDocument/2006/relationships/image" Target="../media/fImage161.jpeg" TargetMode="Internal"></Relationship></Relationships>
</file>

<file path=ppt/slides/_rels/slide1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62.jpeg" TargetMode="Internal"></Relationship></Relationships>
</file>

<file path=ppt/slides/_rels/slide1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63.jpeg" TargetMode="Internal"></Relationship></Relationships>
</file>

<file path=ppt/slides/_rels/slide1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64.jpeg" TargetMode="Internal"></Relationship></Relationships>
</file>

<file path=ppt/slides/_rels/slide1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65.jpeg" TargetMode="Internal"></Relationship></Relationships>
</file>

<file path=ppt/slides/_rels/slide1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66.jpeg" TargetMode="Internal"></Relationship><Relationship Id="rId3" Type="http://schemas.openxmlformats.org/officeDocument/2006/relationships/image" Target="../media/fImage167.jpeg" TargetMode="Internal"></Relationship><Relationship Id="rId4" Type="http://schemas.openxmlformats.org/officeDocument/2006/relationships/image" Target="../media/fImage168.jpeg" TargetMode="Internal"></Relationship></Relationships>
</file>

<file path=ppt/slides/_rels/slide1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69.jpeg" TargetMode="Internal"></Relationship><Relationship Id="rId3" Type="http://schemas.openxmlformats.org/officeDocument/2006/relationships/image" Target="../media/fImage170.jpeg" TargetMode="Internal"></Relationship><Relationship Id="rId4" Type="http://schemas.openxmlformats.org/officeDocument/2006/relationships/image" Target="../media/fImage171.jpeg" TargetMode="Internal"></Relationship><Relationship Id="rId5" Type="http://schemas.openxmlformats.org/officeDocument/2006/relationships/image" Target="../media/fImage172.jpeg" TargetMode="Internal"></Relationship><Relationship Id="rId6" Type="http://schemas.openxmlformats.org/officeDocument/2006/relationships/image" Target="../media/fImage173.jpeg" TargetMode="Internal"></Relationship><Relationship Id="rId7" Type="http://schemas.openxmlformats.org/officeDocument/2006/relationships/image" Target="../media/fImage174.jpeg" TargetMode="Internal"></Relationship><Relationship Id="rId8" Type="http://schemas.openxmlformats.org/officeDocument/2006/relationships/image" Target="../media/fImage175.jpeg" TargetMode="Internal"></Relationship><Relationship Id="rId9" Type="http://schemas.openxmlformats.org/officeDocument/2006/relationships/image" Target="../media/fImage176.jpeg" TargetMode="Internal"></Relationship><Relationship Id="rId10" Type="http://schemas.openxmlformats.org/officeDocument/2006/relationships/image" Target="../media/fImage177.jpeg" TargetMode="Internal"></Relationship></Relationships>
</file>

<file path=ppt/slides/_rels/slide1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78.jpeg" TargetMode="Internal"></Relationship></Relationships>
</file>

<file path=ppt/slides/_rels/slide1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79.jpeg" TargetMode="Internal"></Relationship><Relationship Id="rId3" Type="http://schemas.openxmlformats.org/officeDocument/2006/relationships/image" Target="../media/fImage180.jpeg" TargetMode="Interna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3.jpeg" TargetMode="Internal"></Relationship><Relationship Id="rId3" Type="http://schemas.openxmlformats.org/officeDocument/2006/relationships/image" Target="../media/fImage14.jpeg" TargetMode="Internal"></Relationship></Relationships>
</file>

<file path=ppt/slides/_rels/slide1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81.jpeg" TargetMode="Internal"></Relationship><Relationship Id="rId3" Type="http://schemas.openxmlformats.org/officeDocument/2006/relationships/image" Target="../media/fImage182.jpeg" TargetMode="Internal"></Relationship></Relationships>
</file>

<file path=ppt/slides/_rels/slide1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83.jpeg" TargetMode="Internal"></Relationship></Relationships>
</file>

<file path=ppt/slides/_rels/slide1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84.jpeg" TargetMode="Internal"></Relationship><Relationship Id="rId3" Type="http://schemas.openxmlformats.org/officeDocument/2006/relationships/image" Target="../media/fImage185.jpeg" TargetMode="Internal"></Relationship><Relationship Id="rId4" Type="http://schemas.openxmlformats.org/officeDocument/2006/relationships/image" Target="../media/fImage186.jpeg" TargetMode="Internal"></Relationship><Relationship Id="rId5" Type="http://schemas.openxmlformats.org/officeDocument/2006/relationships/image" Target="../media/fImage187.jpeg" TargetMode="Internal"></Relationship><Relationship Id="rId6" Type="http://schemas.openxmlformats.org/officeDocument/2006/relationships/image" Target="../media/fImage188.jpeg" TargetMode="Internal"></Relationship></Relationships>
</file>

<file path=ppt/slides/_rels/slide1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89.jpeg" TargetMode="Internal"></Relationship><Relationship Id="rId3" Type="http://schemas.openxmlformats.org/officeDocument/2006/relationships/image" Target="../media/fImage190.jpeg" TargetMode="Internal"></Relationship><Relationship Id="rId4" Type="http://schemas.openxmlformats.org/officeDocument/2006/relationships/image" Target="../media/fImage191.jpeg" TargetMode="Internal"></Relationship></Relationships>
</file>

<file path=ppt/slides/_rels/slide1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92.jpeg" TargetMode="Internal"></Relationship></Relationships>
</file>

<file path=ppt/slides/_rels/slide1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93.jpeg" TargetMode="Internal"></Relationship></Relationships>
</file>

<file path=ppt/slides/_rels/slide1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94.jpeg" TargetMode="Internal"></Relationship></Relationships>
</file>

<file path=ppt/slides/_rels/slide1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95.jpeg" TargetMode="Internal"></Relationship></Relationships>
</file>

<file path=ppt/slides/_rels/slide1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96.jpeg" TargetMode="Internal"></Relationship></Relationships>
</file>

<file path=ppt/slides/_rels/slide1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97.jpeg" TargetMode="Interna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5.jpeg" TargetMode="Internal"></Relationship></Relationships>
</file>

<file path=ppt/slides/_rels/slide14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98.jpeg" TargetMode="Internal"></Relationship></Relationships>
</file>

<file path=ppt/slides/_rels/slide14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99.jpeg" TargetMode="Internal"></Relationship></Relationships>
</file>

<file path=ppt/slides/_rels/slide14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00.jpeg" TargetMode="Internal"></Relationship></Relationships>
</file>

<file path=ppt/slides/_rels/slide14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01.jpeg" TargetMode="Internal"></Relationship></Relationships>
</file>

<file path=ppt/slides/_rels/slide14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02.jpeg" TargetMode="Internal"></Relationship></Relationships>
</file>

<file path=ppt/slides/_rels/slide14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03.jpeg" TargetMode="Internal"></Relationship></Relationships>
</file>

<file path=ppt/slides/_rels/slide14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04.jpeg" TargetMode="Internal"></Relationship></Relationships>
</file>

<file path=ppt/slides/_rels/slide14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05.jpeg" TargetMode="Internal"></Relationship></Relationships>
</file>

<file path=ppt/slides/_rels/slide14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06.jpeg" TargetMode="Internal"></Relationship></Relationships>
</file>

<file path=ppt/slides/_rels/slide14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07.jpeg" TargetMode="Interna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6.jpeg" TargetMode="Internal"></Relationship></Relationships>
</file>

<file path=ppt/slides/_rels/slide15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08.jpeg" TargetMode="Internal"></Relationship></Relationships>
</file>

<file path=ppt/slides/_rels/slide15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09.jpeg" TargetMode="Internal"></Relationship></Relationships>
</file>

<file path=ppt/slides/_rels/slide15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10.jpeg" TargetMode="Internal"></Relationship><Relationship Id="rId3" Type="http://schemas.openxmlformats.org/officeDocument/2006/relationships/image" Target="../media/fImage211.jpeg" TargetMode="Internal"></Relationship></Relationships>
</file>

<file path=ppt/slides/_rels/slide15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12.jpeg" TargetMode="Internal"></Relationship></Relationships>
</file>

<file path=ppt/slides/_rels/slide15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13.jpeg" TargetMode="Internal"></Relationship></Relationships>
</file>

<file path=ppt/slides/_rels/slide15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14.jpeg" TargetMode="Internal"></Relationship></Relationships>
</file>

<file path=ppt/slides/_rels/slide15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15.jpeg" TargetMode="Internal"></Relationship></Relationships>
</file>

<file path=ppt/slides/_rels/slide15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16.jpeg" TargetMode="Internal"></Relationship></Relationships>
</file>

<file path=ppt/slides/_rels/slide15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17.jpeg" TargetMode="Internal"></Relationship></Relationships>
</file>

<file path=ppt/slides/_rels/slide15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18.jpeg" TargetMode="Interna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7.jpeg" TargetMode="Internal"></Relationship></Relationships>
</file>

<file path=ppt/slides/_rels/slide16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19.jpeg" TargetMode="Internal"></Relationship></Relationships>
</file>

<file path=ppt/slides/_rels/slide16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20.jpeg" TargetMode="Internal"></Relationship></Relationships>
</file>

<file path=ppt/slides/_rels/slide16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21.jpeg" TargetMode="Internal"></Relationship><Relationship Id="rId3" Type="http://schemas.openxmlformats.org/officeDocument/2006/relationships/image" Target="../media/fImage222.jpeg" TargetMode="Internal"></Relationship><Relationship Id="rId4" Type="http://schemas.openxmlformats.org/officeDocument/2006/relationships/image" Target="../media/fImage223.jpeg" TargetMode="Internal"></Relationship><Relationship Id="rId5" Type="http://schemas.openxmlformats.org/officeDocument/2006/relationships/image" Target="../media/fImage224.jpeg" TargetMode="Internal"></Relationship><Relationship Id="rId6" Type="http://schemas.openxmlformats.org/officeDocument/2006/relationships/image" Target="../media/fImage225.jpeg" TargetMode="Internal"></Relationship><Relationship Id="rId7" Type="http://schemas.openxmlformats.org/officeDocument/2006/relationships/image" Target="../media/fImage226.jpeg" TargetMode="Internal"></Relationship></Relationships>
</file>

<file path=ppt/slides/_rels/slide16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27.jpeg" TargetMode="Internal"></Relationship></Relationships>
</file>

<file path=ppt/slides/_rels/slide16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28.jpeg" TargetMode="Internal"></Relationship></Relationships>
</file>

<file path=ppt/slides/_rels/slide16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29.jpeg" TargetMode="Internal"></Relationship><Relationship Id="rId3" Type="http://schemas.openxmlformats.org/officeDocument/2006/relationships/image" Target="../media/fImage230.jpeg" TargetMode="Internal"></Relationship><Relationship Id="rId4" Type="http://schemas.openxmlformats.org/officeDocument/2006/relationships/image" Target="../media/fImage231.jpeg" TargetMode="Internal"></Relationship></Relationships>
</file>

<file path=ppt/slides/_rels/slide16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32.jpeg" TargetMode="Internal"></Relationship></Relationships>
</file>

<file path=ppt/slides/_rels/slide16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33.jpeg" TargetMode="Internal"></Relationship></Relationships>
</file>

<file path=ppt/slides/_rels/slide16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34.jpeg" TargetMode="Internal"></Relationship></Relationships>
</file>

<file path=ppt/slides/_rels/slide16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35.jpeg" TargetMode="Interna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8.jpeg" TargetMode="Internal"></Relationship></Relationships>
</file>

<file path=ppt/slides/_rels/slide17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36.jpeg" TargetMode="Internal"></Relationship><Relationship Id="rId3" Type="http://schemas.openxmlformats.org/officeDocument/2006/relationships/image" Target="../media/fImage237.jpeg" TargetMode="Internal"></Relationship></Relationships>
</file>

<file path=ppt/slides/_rels/slide17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38.jpeg" TargetMode="Internal"></Relationship></Relationships>
</file>

<file path=ppt/slides/_rels/slide17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39.jpeg" TargetMode="Internal"></Relationship><Relationship Id="rId3" Type="http://schemas.openxmlformats.org/officeDocument/2006/relationships/image" Target="../media/fImage240.jpeg" TargetMode="Internal"></Relationship></Relationships>
</file>

<file path=ppt/slides/_rels/slide17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41.jpeg" TargetMode="Internal"></Relationship><Relationship Id="rId3" Type="http://schemas.openxmlformats.org/officeDocument/2006/relationships/image" Target="../media/fImage242.jpeg" TargetMode="Internal"></Relationship><Relationship Id="rId4" Type="http://schemas.openxmlformats.org/officeDocument/2006/relationships/image" Target="../media/fImage243.jpeg" TargetMode="Internal"></Relationship></Relationships>
</file>

<file path=ppt/slides/_rels/slide17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44.jpeg" TargetMode="Internal"></Relationship></Relationships>
</file>

<file path=ppt/slides/_rels/slide17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45.jpeg" TargetMode="Internal"></Relationship></Relationships>
</file>

<file path=ppt/slides/_rels/slide17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46.jpeg" TargetMode="Internal"></Relationship></Relationships>
</file>

<file path=ppt/slides/_rels/slide17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47.jpeg" TargetMode="Internal"></Relationship></Relationships>
</file>

<file path=ppt/slides/_rels/slide17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48.jpeg" TargetMode="Internal"></Relationship></Relationships>
</file>

<file path=ppt/slides/_rels/slide17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49.jpeg" TargetMode="Interna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9.jpeg" TargetMode="Internal"></Relationship><Relationship Id="rId3" Type="http://schemas.openxmlformats.org/officeDocument/2006/relationships/image" Target="../media/fImage20.jpeg" TargetMode="Internal"></Relationship><Relationship Id="rId4" Type="http://schemas.openxmlformats.org/officeDocument/2006/relationships/image" Target="../media/fImage21.jpeg" TargetMode="Internal"></Relationship></Relationships>
</file>

<file path=ppt/slides/_rels/slide18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50.jpeg" TargetMode="Internal"></Relationship></Relationships>
</file>

<file path=ppt/slides/_rels/slide18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51.jpeg" TargetMode="Internal"></Relationship><Relationship Id="rId3" Type="http://schemas.openxmlformats.org/officeDocument/2006/relationships/image" Target="../media/fImage252.jpeg" TargetMode="Internal"></Relationship></Relationships>
</file>

<file path=ppt/slides/_rels/slide18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53.jpeg" TargetMode="Internal"></Relationship></Relationships>
</file>

<file path=ppt/slides/_rels/slide18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54.jpeg" TargetMode="Internal"></Relationship></Relationships>
</file>

<file path=ppt/slides/_rels/slide18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55.jpeg" TargetMode="Internal"></Relationship></Relationships>
</file>

<file path=ppt/slides/_rels/slide18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56.jpeg" TargetMode="Internal"></Relationship></Relationships>
</file>

<file path=ppt/slides/_rels/slide18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57.jpeg" TargetMode="Internal"></Relationship></Relationships>
</file>

<file path=ppt/slides/_rels/slide18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58.jpeg" TargetMode="Internal"></Relationship></Relationships>
</file>

<file path=ppt/slides/_rels/slide18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59.jpeg" TargetMode="Internal"></Relationship></Relationships>
</file>

<file path=ppt/slides/_rels/slide18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60.jpeg" TargetMode="Interna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2.jpeg" TargetMode="Internal"></Relationship><Relationship Id="rId3" Type="http://schemas.openxmlformats.org/officeDocument/2006/relationships/image" Target="../media/fImage23.jpeg" TargetMode="Internal"></Relationship><Relationship Id="rId4" Type="http://schemas.openxmlformats.org/officeDocument/2006/relationships/image" Target="../media/fImage24.jpeg" TargetMode="Internal"></Relationship></Relationships>
</file>

<file path=ppt/slides/_rels/slide19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61.jpeg" TargetMode="Internal"></Relationship></Relationships>
</file>

<file path=ppt/slides/_rels/slide19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62.jpeg" TargetMode="Internal"></Relationship></Relationships>
</file>

<file path=ppt/slides/_rels/slide19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63.jpeg" TargetMode="Internal"></Relationship></Relationships>
</file>

<file path=ppt/slides/_rels/slide19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64.jpeg" TargetMode="Internal"></Relationship></Relationships>
</file>

<file path=ppt/slides/_rels/slide19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65.jpeg" TargetMode="Internal"></Relationship></Relationships>
</file>

<file path=ppt/slides/_rels/slide19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66.jpeg" TargetMode="Internal"></Relationship></Relationships>
</file>

<file path=ppt/slides/_rels/slide19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67.jpeg" TargetMode="Internal"></Relationship></Relationships>
</file>

<file path=ppt/slides/_rels/slide19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68.jpeg" TargetMode="Internal"></Relationship><Relationship Id="rId3" Type="http://schemas.openxmlformats.org/officeDocument/2006/relationships/image" Target="../media/fImage269.jpeg" TargetMode="Internal"></Relationship><Relationship Id="rId4" Type="http://schemas.openxmlformats.org/officeDocument/2006/relationships/image" Target="../media/fImage270.jpeg" TargetMode="Internal"></Relationship><Relationship Id="rId5" Type="http://schemas.openxmlformats.org/officeDocument/2006/relationships/image" Target="../media/fImage271.jpeg" TargetMode="Internal"></Relationship><Relationship Id="rId6" Type="http://schemas.openxmlformats.org/officeDocument/2006/relationships/image" Target="../media/fImage272.jpeg" TargetMode="Internal"></Relationship><Relationship Id="rId7" Type="http://schemas.openxmlformats.org/officeDocument/2006/relationships/image" Target="../media/fImage273.jpeg" TargetMode="Internal"></Relationship><Relationship Id="rId8" Type="http://schemas.openxmlformats.org/officeDocument/2006/relationships/image" Target="../media/fImage274.jpeg" TargetMode="Internal"></Relationship><Relationship Id="rId9" Type="http://schemas.openxmlformats.org/officeDocument/2006/relationships/image" Target="../media/fImage275.jpeg" TargetMode="Internal"></Relationship><Relationship Id="rId10" Type="http://schemas.openxmlformats.org/officeDocument/2006/relationships/image" Target="../media/fImage276.jpeg" TargetMode="Internal"></Relationship><Relationship Id="rId11" Type="http://schemas.openxmlformats.org/officeDocument/2006/relationships/image" Target="../media/fImage277.jpeg" TargetMode="Internal"></Relationship><Relationship Id="rId12" Type="http://schemas.openxmlformats.org/officeDocument/2006/relationships/image" Target="../media/fImage278.jpeg" TargetMode="Internal"></Relationship></Relationships>
</file>

<file path=ppt/slides/_rels/slide19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79.jpeg" TargetMode="Internal"></Relationship></Relationships>
</file>

<file path=ppt/slides/_rels/slide19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80.jpeg" TargetMode="Interna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.jpeg" TargetMode="Interna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5.jpeg" TargetMode="Internal"></Relationship><Relationship Id="rId3" Type="http://schemas.openxmlformats.org/officeDocument/2006/relationships/image" Target="../media/fImage26.jpeg" TargetMode="Internal"></Relationship></Relationships>
</file>

<file path=ppt/slides/_rels/slide20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81.jpeg" TargetMode="Internal"></Relationship><Relationship Id="rId3" Type="http://schemas.openxmlformats.org/officeDocument/2006/relationships/image" Target="../media/fImage282.jpeg" TargetMode="Internal"></Relationship><Relationship Id="rId4" Type="http://schemas.openxmlformats.org/officeDocument/2006/relationships/image" Target="../media/fImage283.jpeg" TargetMode="Internal"></Relationship></Relationships>
</file>

<file path=ppt/slides/_rels/slide20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84.jpeg" TargetMode="Internal"></Relationship><Relationship Id="rId3" Type="http://schemas.openxmlformats.org/officeDocument/2006/relationships/image" Target="../media/fImage285.jpeg" TargetMode="Internal"></Relationship></Relationships>
</file>

<file path=ppt/slides/_rels/slide20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86.jpeg" TargetMode="Internal"></Relationship></Relationships>
</file>

<file path=ppt/slides/_rels/slide20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87.jpeg" TargetMode="Internal"></Relationship></Relationships>
</file>

<file path=ppt/slides/_rels/slide20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88.jpeg" TargetMode="Internal"></Relationship></Relationships>
</file>

<file path=ppt/slides/_rels/slide20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89.jpeg" TargetMode="Internal"></Relationship></Relationships>
</file>

<file path=ppt/slides/_rels/slide20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90.jpeg" TargetMode="Internal"></Relationship></Relationships>
</file>

<file path=ppt/slides/_rels/slide20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91.jpeg" TargetMode="Internal"></Relationship></Relationships>
</file>

<file path=ppt/slides/_rels/slide20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92.jpeg" TargetMode="Internal"></Relationship></Relationships>
</file>

<file path=ppt/slides/_rels/slide20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93.jpeg" TargetMode="Interna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7.jpeg" TargetMode="Internal"></Relationship></Relationships>
</file>

<file path=ppt/slides/_rels/slide2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94.jpeg" TargetMode="Internal"></Relationship></Relationships>
</file>

<file path=ppt/slides/_rels/slide2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95.jpeg" TargetMode="Internal"></Relationship></Relationships>
</file>

<file path=ppt/slides/_rels/slide2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96.jpeg" TargetMode="Internal"></Relationship></Relationships>
</file>

<file path=ppt/slides/_rels/slide2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97.jpeg" TargetMode="Internal"></Relationship></Relationships>
</file>

<file path=ppt/slides/_rels/slide2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98.jpeg" TargetMode="Internal"></Relationship></Relationships>
</file>

<file path=ppt/slides/_rels/slide2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99.jpeg" TargetMode="Internal"></Relationship></Relationships>
</file>

<file path=ppt/slides/_rels/slide2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00.jpeg" TargetMode="Internal"></Relationship></Relationships>
</file>

<file path=ppt/slides/_rels/slide2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01.jpeg" TargetMode="Internal"></Relationship></Relationships>
</file>

<file path=ppt/slides/_rels/slide2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02.jpeg" TargetMode="Internal"></Relationship></Relationships>
</file>

<file path=ppt/slides/_rels/slide2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03.jpeg" TargetMode="Internal"></Relationship><Relationship Id="rId3" Type="http://schemas.openxmlformats.org/officeDocument/2006/relationships/image" Target="../media/fImage304.jpeg" TargetMode="Interna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8.jpeg" TargetMode="Internal"></Relationship></Relationships>
</file>

<file path=ppt/slides/_rels/slide2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05.jpeg" TargetMode="Internal"></Relationship></Relationships>
</file>

<file path=ppt/slides/_rels/slide2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06.jpeg" TargetMode="Internal"></Relationship></Relationships>
</file>

<file path=ppt/slides/_rels/slide2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07.jpeg" TargetMode="Internal"></Relationship></Relationships>
</file>

<file path=ppt/slides/_rels/slide2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08.jpeg" TargetMode="Internal"></Relationship></Relationships>
</file>

<file path=ppt/slides/_rels/slide2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09.jpeg" TargetMode="Internal"></Relationship></Relationships>
</file>

<file path=ppt/slides/_rels/slide2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10.jpeg" TargetMode="Internal"></Relationship></Relationships>
</file>

<file path=ppt/slides/_rels/slide2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11.jpeg" TargetMode="Internal"></Relationship></Relationships>
</file>

<file path=ppt/slides/_rels/slide2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12.jpeg" TargetMode="Internal"></Relationship></Relationships>
</file>

<file path=ppt/slides/_rels/slide2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13.jpeg" TargetMode="Internal"></Relationship></Relationships>
</file>

<file path=ppt/slides/_rels/slide2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14.jpeg" TargetMode="Interna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29.jpeg" TargetMode="Internal"></Relationship><Relationship Id="rId3" Type="http://schemas.openxmlformats.org/officeDocument/2006/relationships/image" Target="../media/fImage30.jpeg" TargetMode="Internal"></Relationship></Relationships>
</file>

<file path=ppt/slides/_rels/slide2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15.jpeg" TargetMode="Internal"></Relationship></Relationships>
</file>

<file path=ppt/slides/_rels/slide2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16.jpeg" TargetMode="Internal"></Relationship><Relationship Id="rId3" Type="http://schemas.openxmlformats.org/officeDocument/2006/relationships/image" Target="../media/fImage317.jpeg" TargetMode="Internal"></Relationship></Relationships>
</file>

<file path=ppt/slides/_rels/slide2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18.jpeg" TargetMode="Internal"></Relationship></Relationships>
</file>

<file path=ppt/slides/_rels/slide2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19.jpeg" TargetMode="Internal"></Relationship></Relationships>
</file>

<file path=ppt/slides/_rels/slide2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20.jpeg" TargetMode="Internal"></Relationship></Relationships>
</file>

<file path=ppt/slides/_rels/slide2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21.jpeg" TargetMode="Internal"></Relationship><Relationship Id="rId3" Type="http://schemas.openxmlformats.org/officeDocument/2006/relationships/image" Target="../media/fImage322.jpeg" TargetMode="Internal"></Relationship><Relationship Id="rId4" Type="http://schemas.openxmlformats.org/officeDocument/2006/relationships/image" Target="../media/fImage323.jpeg" TargetMode="Internal"></Relationship></Relationships>
</file>

<file path=ppt/slides/_rels/slide2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24.jpeg" TargetMode="Internal"></Relationship><Relationship Id="rId3" Type="http://schemas.openxmlformats.org/officeDocument/2006/relationships/image" Target="../media/fImage325.jpeg" TargetMode="Internal"></Relationship></Relationships>
</file>

<file path=ppt/slides/_rels/slide2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26.jpeg" TargetMode="Internal"></Relationship></Relationships>
</file>

<file path=ppt/slides/_rels/slide2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27.jpeg" TargetMode="Internal"></Relationship></Relationships>
</file>

<file path=ppt/slides/_rels/slide2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28.jpeg" TargetMode="Internal"></Relationship><Relationship Id="rId3" Type="http://schemas.openxmlformats.org/officeDocument/2006/relationships/image" Target="../media/fImage329.jpeg" TargetMode="Internal"></Relationship><Relationship Id="rId4" Type="http://schemas.openxmlformats.org/officeDocument/2006/relationships/image" Target="../media/fImage330.jpeg" TargetMode="Internal"></Relationship><Relationship Id="rId5" Type="http://schemas.openxmlformats.org/officeDocument/2006/relationships/image" Target="../media/fImage331.jpeg" TargetMode="Internal"></Relationship><Relationship Id="rId6" Type="http://schemas.openxmlformats.org/officeDocument/2006/relationships/image" Target="../media/fImage332.jpeg" TargetMode="Internal"></Relationship><Relationship Id="rId7" Type="http://schemas.openxmlformats.org/officeDocument/2006/relationships/image" Target="../media/fImage333.jpeg" TargetMode="Interna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1.jpeg" TargetMode="Internal"></Relationship><Relationship Id="rId3" Type="http://schemas.openxmlformats.org/officeDocument/2006/relationships/image" Target="../media/fImage32.jpeg" TargetMode="Internal"></Relationship></Relationships>
</file>

<file path=ppt/slides/_rels/slide24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34.jpeg" TargetMode="Internal"></Relationship><Relationship Id="rId3" Type="http://schemas.openxmlformats.org/officeDocument/2006/relationships/image" Target="../media/fImage335.jpeg" TargetMode="Internal"></Relationship></Relationships>
</file>

<file path=ppt/slides/_rels/slide24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36.jpeg" TargetMode="Internal"></Relationship></Relationships>
</file>

<file path=ppt/slides/_rels/slide24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37.jpeg" TargetMode="Internal"></Relationship></Relationships>
</file>

<file path=ppt/slides/_rels/slide24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38.jpeg" TargetMode="Internal"></Relationship></Relationships>
</file>

<file path=ppt/slides/_rels/slide24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39.jpeg" TargetMode="Internal"></Relationship></Relationships>
</file>

<file path=ppt/slides/_rels/slide24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40.jpeg" TargetMode="Internal"></Relationship></Relationships>
</file>

<file path=ppt/slides/_rels/slide24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41.jpeg" TargetMode="Internal"></Relationship></Relationships>
</file>

<file path=ppt/slides/_rels/slide24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42.jpeg" TargetMode="Internal"></Relationship><Relationship Id="rId3" Type="http://schemas.openxmlformats.org/officeDocument/2006/relationships/image" Target="../media/fImage343.jpeg" TargetMode="Internal"></Relationship></Relationships>
</file>

<file path=ppt/slides/_rels/slide24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44.jpeg" TargetMode="Internal"></Relationship></Relationships>
</file>

<file path=ppt/slides/_rels/slide24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45.jpeg" TargetMode="Interna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3.jpeg" TargetMode="Internal"></Relationship></Relationships>
</file>

<file path=ppt/slides/_rels/slide25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46.jpeg" TargetMode="Internal"></Relationship></Relationships>
</file>

<file path=ppt/slides/_rels/slide25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47.jpeg" TargetMode="Internal"></Relationship><Relationship Id="rId3" Type="http://schemas.openxmlformats.org/officeDocument/2006/relationships/image" Target="../media/fImage348.jpeg" TargetMode="Internal"></Relationship></Relationships>
</file>

<file path=ppt/slides/_rels/slide25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49.jpeg" TargetMode="Internal"></Relationship><Relationship Id="rId3" Type="http://schemas.openxmlformats.org/officeDocument/2006/relationships/image" Target="../media/fImage350.jpeg" TargetMode="Internal"></Relationship></Relationships>
</file>

<file path=ppt/slides/_rels/slide25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51.jpeg" TargetMode="Internal"></Relationship><Relationship Id="rId3" Type="http://schemas.openxmlformats.org/officeDocument/2006/relationships/image" Target="../media/fImage352.jpeg" TargetMode="Internal"></Relationship></Relationships>
</file>

<file path=ppt/slides/_rels/slide25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53.jpeg" TargetMode="Internal"></Relationship><Relationship Id="rId3" Type="http://schemas.openxmlformats.org/officeDocument/2006/relationships/image" Target="../media/fImage354.jpeg" TargetMode="Internal"></Relationship></Relationships>
</file>

<file path=ppt/slides/_rels/slide25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55.jpeg" TargetMode="Internal"></Relationship><Relationship Id="rId3" Type="http://schemas.openxmlformats.org/officeDocument/2006/relationships/image" Target="../media/fImage356.jpeg" TargetMode="Internal"></Relationship></Relationships>
</file>

<file path=ppt/slides/_rels/slide25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57.jpeg" TargetMode="Internal"></Relationship><Relationship Id="rId3" Type="http://schemas.openxmlformats.org/officeDocument/2006/relationships/image" Target="../media/fImage358.jpeg" TargetMode="Internal"></Relationship><Relationship Id="rId4" Type="http://schemas.openxmlformats.org/officeDocument/2006/relationships/image" Target="../media/fImage359.jpeg" TargetMode="Internal"></Relationship><Relationship Id="rId5" Type="http://schemas.openxmlformats.org/officeDocument/2006/relationships/image" Target="../media/fImage360.jpeg" TargetMode="Internal"></Relationship></Relationships>
</file>

<file path=ppt/slides/_rels/slide25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61.jpeg" TargetMode="Internal"></Relationship><Relationship Id="rId3" Type="http://schemas.openxmlformats.org/officeDocument/2006/relationships/image" Target="../media/fImage362.jpeg" TargetMode="Internal"></Relationship><Relationship Id="rId4" Type="http://schemas.openxmlformats.org/officeDocument/2006/relationships/image" Target="../media/fImage363.jpeg" TargetMode="Internal"></Relationship></Relationships>
</file>

<file path=ppt/slides/_rels/slide25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64.jpeg" TargetMode="Internal"></Relationship><Relationship Id="rId3" Type="http://schemas.openxmlformats.org/officeDocument/2006/relationships/image" Target="../media/fImage365.jpeg" TargetMode="Internal"></Relationship><Relationship Id="rId4" Type="http://schemas.openxmlformats.org/officeDocument/2006/relationships/image" Target="../media/fImage366.jpeg" TargetMode="Internal"></Relationship><Relationship Id="rId5" Type="http://schemas.openxmlformats.org/officeDocument/2006/relationships/image" Target="../media/fImage367.jpeg" TargetMode="Internal"></Relationship><Relationship Id="rId6" Type="http://schemas.openxmlformats.org/officeDocument/2006/relationships/image" Target="../media/fImage368.jpeg" TargetMode="Internal"></Relationship></Relationships>
</file>

<file path=ppt/slides/_rels/slide25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69.jpeg" TargetMode="Internal"></Relationship><Relationship Id="rId3" Type="http://schemas.openxmlformats.org/officeDocument/2006/relationships/image" Target="../media/fImage370.jpeg" TargetMode="Internal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4.jpeg" TargetMode="Internal"></Relationship></Relationships>
</file>

<file path=ppt/slides/_rels/slide26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71.jpeg" TargetMode="Internal"></Relationship><Relationship Id="rId3" Type="http://schemas.openxmlformats.org/officeDocument/2006/relationships/image" Target="../media/fImage372.jpeg" TargetMode="Internal"></Relationship></Relationships>
</file>

<file path=ppt/slides/_rels/slide26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73.jpeg" TargetMode="Internal"></Relationship></Relationships>
</file>

<file path=ppt/slides/_rels/slide26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74.jpeg" TargetMode="Internal"></Relationship><Relationship Id="rId3" Type="http://schemas.openxmlformats.org/officeDocument/2006/relationships/image" Target="../media/fImage375.jpeg" TargetMode="Internal"></Relationship><Relationship Id="rId4" Type="http://schemas.openxmlformats.org/officeDocument/2006/relationships/image" Target="../media/fImage376.jpeg" TargetMode="Internal"></Relationship></Relationships>
</file>

<file path=ppt/slides/_rels/slide26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77.jpeg" TargetMode="Internal"></Relationship><Relationship Id="rId3" Type="http://schemas.openxmlformats.org/officeDocument/2006/relationships/image" Target="../media/fImage378.jpeg" TargetMode="Internal"></Relationship><Relationship Id="rId4" Type="http://schemas.openxmlformats.org/officeDocument/2006/relationships/image" Target="../media/fImage379.jpeg" TargetMode="Internal"></Relationship><Relationship Id="rId5" Type="http://schemas.openxmlformats.org/officeDocument/2006/relationships/image" Target="../media/fImage380.jpeg" TargetMode="Internal"></Relationship></Relationships>
</file>

<file path=ppt/slides/_rels/slide26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81.jpeg" TargetMode="Internal"></Relationship></Relationships>
</file>

<file path=ppt/slides/_rels/slide26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82.jpeg" TargetMode="Internal"></Relationship><Relationship Id="rId3" Type="http://schemas.openxmlformats.org/officeDocument/2006/relationships/image" Target="../media/fImage383.jpeg" TargetMode="Internal"></Relationship></Relationships>
</file>

<file path=ppt/slides/_rels/slide26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84.jpeg" TargetMode="Internal"></Relationship><Relationship Id="rId3" Type="http://schemas.openxmlformats.org/officeDocument/2006/relationships/image" Target="../media/fImage385.jpeg" TargetMode="Internal"></Relationship><Relationship Id="rId4" Type="http://schemas.openxmlformats.org/officeDocument/2006/relationships/image" Target="../media/fImage386.jpeg" TargetMode="Internal"></Relationship></Relationships>
</file>

<file path=ppt/slides/_rels/slide26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87.jpeg" TargetMode="Internal"></Relationship></Relationships>
</file>

<file path=ppt/slides/_rels/slide26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88.jpeg" TargetMode="Internal"></Relationship><Relationship Id="rId3" Type="http://schemas.openxmlformats.org/officeDocument/2006/relationships/image" Target="../media/fImage389.jpeg" TargetMode="Internal"></Relationship></Relationships>
</file>

<file path=ppt/slides/_rels/slide26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90.jpeg" TargetMode="Internal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5.jpeg" TargetMode="Internal"></Relationship></Relationships>
</file>

<file path=ppt/slides/_rels/slide27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91.jpeg" TargetMode="Internal"></Relationship><Relationship Id="rId3" Type="http://schemas.openxmlformats.org/officeDocument/2006/relationships/image" Target="../media/fImage392.jpeg" TargetMode="Internal"></Relationship><Relationship Id="rId4" Type="http://schemas.openxmlformats.org/officeDocument/2006/relationships/image" Target="../media/fImage393.jpeg" TargetMode="Internal"></Relationship></Relationships>
</file>

<file path=ppt/slides/_rels/slide27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94.jpeg" TargetMode="Internal"></Relationship><Relationship Id="rId3" Type="http://schemas.openxmlformats.org/officeDocument/2006/relationships/image" Target="../media/fImage395.jpeg" TargetMode="Internal"></Relationship><Relationship Id="rId4" Type="http://schemas.openxmlformats.org/officeDocument/2006/relationships/image" Target="../media/fImage396.jpeg" TargetMode="Internal"></Relationship></Relationships>
</file>

<file path=ppt/slides/_rels/slide27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97.jpeg" TargetMode="Internal"></Relationship></Relationships>
</file>

<file path=ppt/slides/_rels/slide27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98.jpeg" TargetMode="Internal"></Relationship></Relationships>
</file>

<file path=ppt/slides/_rels/slide27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99.jpeg" TargetMode="Internal"></Relationship><Relationship Id="rId3" Type="http://schemas.openxmlformats.org/officeDocument/2006/relationships/image" Target="../media/fImage400.jpeg" TargetMode="Internal"></Relationship><Relationship Id="rId4" Type="http://schemas.openxmlformats.org/officeDocument/2006/relationships/image" Target="../media/fImage401.jpeg" TargetMode="Internal"></Relationship><Relationship Id="rId5" Type="http://schemas.openxmlformats.org/officeDocument/2006/relationships/image" Target="../media/fImage402.jpeg" TargetMode="Internal"></Relationship><Relationship Id="rId6" Type="http://schemas.openxmlformats.org/officeDocument/2006/relationships/image" Target="../media/fImage403.jpeg" TargetMode="Internal"></Relationship><Relationship Id="rId7" Type="http://schemas.openxmlformats.org/officeDocument/2006/relationships/image" Target="../media/fImage404.jpeg" TargetMode="Internal"></Relationship><Relationship Id="rId8" Type="http://schemas.openxmlformats.org/officeDocument/2006/relationships/image" Target="../media/fImage405.jpeg" TargetMode="Internal"></Relationship><Relationship Id="rId9" Type="http://schemas.openxmlformats.org/officeDocument/2006/relationships/image" Target="../media/fImage406.jpeg" TargetMode="Internal"></Relationship><Relationship Id="rId10" Type="http://schemas.openxmlformats.org/officeDocument/2006/relationships/image" Target="../media/fImage407.jpeg" TargetMode="Internal"></Relationship><Relationship Id="rId11" Type="http://schemas.openxmlformats.org/officeDocument/2006/relationships/image" Target="../media/fImage408.jpeg" TargetMode="Internal"></Relationship><Relationship Id="rId12" Type="http://schemas.openxmlformats.org/officeDocument/2006/relationships/image" Target="../media/fImage409.jpeg" TargetMode="Internal"></Relationship><Relationship Id="rId13" Type="http://schemas.openxmlformats.org/officeDocument/2006/relationships/image" Target="../media/fImage410.jpeg" TargetMode="Internal"></Relationship><Relationship Id="rId14" Type="http://schemas.openxmlformats.org/officeDocument/2006/relationships/image" Target="../media/fImage411.jpeg" TargetMode="Internal"></Relationship><Relationship Id="rId15" Type="http://schemas.openxmlformats.org/officeDocument/2006/relationships/image" Target="../media/fImage412.jpeg" TargetMode="Internal"></Relationship><Relationship Id="rId16" Type="http://schemas.openxmlformats.org/officeDocument/2006/relationships/image" Target="../media/fImage413.jpeg" TargetMode="Internal"></Relationship><Relationship Id="rId17" Type="http://schemas.openxmlformats.org/officeDocument/2006/relationships/image" Target="../media/fImage414.jpeg" TargetMode="Internal"></Relationship><Relationship Id="rId18" Type="http://schemas.openxmlformats.org/officeDocument/2006/relationships/image" Target="../media/fImage415.jpeg" TargetMode="Internal"></Relationship><Relationship Id="rId19" Type="http://schemas.openxmlformats.org/officeDocument/2006/relationships/image" Target="../media/fImage416.jpeg" TargetMode="Internal"></Relationship></Relationships>
</file>

<file path=ppt/slides/_rels/slide27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17.jpeg" TargetMode="Internal"></Relationship><Relationship Id="rId3" Type="http://schemas.openxmlformats.org/officeDocument/2006/relationships/image" Target="../media/fImage418.jpeg" TargetMode="Internal"></Relationship><Relationship Id="rId4" Type="http://schemas.openxmlformats.org/officeDocument/2006/relationships/image" Target="../media/fImage419.jpeg" TargetMode="Internal"></Relationship><Relationship Id="rId5" Type="http://schemas.openxmlformats.org/officeDocument/2006/relationships/image" Target="../media/fImage420.jpeg" TargetMode="Internal"></Relationship><Relationship Id="rId6" Type="http://schemas.openxmlformats.org/officeDocument/2006/relationships/image" Target="../media/fImage421.jpeg" TargetMode="Internal"></Relationship><Relationship Id="rId7" Type="http://schemas.openxmlformats.org/officeDocument/2006/relationships/image" Target="../media/fImage422.jpeg" TargetMode="Internal"></Relationship><Relationship Id="rId8" Type="http://schemas.openxmlformats.org/officeDocument/2006/relationships/image" Target="../media/fImage423.jpeg" TargetMode="Internal"></Relationship><Relationship Id="rId9" Type="http://schemas.openxmlformats.org/officeDocument/2006/relationships/image" Target="../media/fImage424.jpeg" TargetMode="Internal"></Relationship><Relationship Id="rId10" Type="http://schemas.openxmlformats.org/officeDocument/2006/relationships/image" Target="../media/fImage425.jpeg" TargetMode="Internal"></Relationship></Relationships>
</file>

<file path=ppt/slides/_rels/slide27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26.jpeg" TargetMode="Internal"></Relationship><Relationship Id="rId3" Type="http://schemas.openxmlformats.org/officeDocument/2006/relationships/image" Target="../media/fImage427.jpeg" TargetMode="Internal"></Relationship></Relationships>
</file>

<file path=ppt/slides/_rels/slide27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28.jpeg" TargetMode="Internal"></Relationship></Relationships>
</file>

<file path=ppt/slides/_rels/slide27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29.jpeg" TargetMode="Internal"></Relationship></Relationships>
</file>

<file path=ppt/slides/_rels/slide27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30.jpeg" TargetMode="Internal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6.jpeg" TargetMode="Internal"></Relationship></Relationships>
</file>

<file path=ppt/slides/_rels/slide28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31.jpeg" TargetMode="Internal"></Relationship></Relationships>
</file>

<file path=ppt/slides/_rels/slide28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32.jpeg" TargetMode="Internal"></Relationship></Relationships>
</file>

<file path=ppt/slides/_rels/slide28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33.jpeg" TargetMode="Internal"></Relationship></Relationships>
</file>

<file path=ppt/slides/_rels/slide28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34.jpeg" TargetMode="Internal"></Relationship></Relationships>
</file>

<file path=ppt/slides/_rels/slide28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35.jpeg" TargetMode="Internal"></Relationship></Relationships>
</file>

<file path=ppt/slides/_rels/slide28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36.jpeg" TargetMode="Internal"></Relationship></Relationships>
</file>

<file path=ppt/slides/_rels/slide28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37.jpeg" TargetMode="Internal"></Relationship></Relationships>
</file>

<file path=ppt/slides/_rels/slide28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38.jpeg" TargetMode="Internal"></Relationship></Relationships>
</file>

<file path=ppt/slides/_rels/slide28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39.jpeg" TargetMode="Internal"></Relationship></Relationships>
</file>

<file path=ppt/slides/_rels/slide28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40.jpeg" TargetMode="Internal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7.jpeg" TargetMode="Internal"></Relationship></Relationships>
</file>

<file path=ppt/slides/_rels/slide29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41.jpeg" TargetMode="Internal"></Relationship></Relationships>
</file>

<file path=ppt/slides/_rels/slide29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42.jpeg" TargetMode="Internal"></Relationship><Relationship Id="rId3" Type="http://schemas.openxmlformats.org/officeDocument/2006/relationships/image" Target="../media/fImage443.jpeg" TargetMode="Internal"></Relationship><Relationship Id="rId4" Type="http://schemas.openxmlformats.org/officeDocument/2006/relationships/image" Target="../media/fImage444.jpeg" TargetMode="Internal"></Relationship></Relationships>
</file>

<file path=ppt/slides/_rels/slide29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45.jpeg" TargetMode="Internal"></Relationship><Relationship Id="rId3" Type="http://schemas.openxmlformats.org/officeDocument/2006/relationships/image" Target="../media/fImage446.jpeg" TargetMode="Internal"></Relationship><Relationship Id="rId4" Type="http://schemas.openxmlformats.org/officeDocument/2006/relationships/image" Target="../media/fImage447.jpeg" TargetMode="Internal"></Relationship><Relationship Id="rId5" Type="http://schemas.openxmlformats.org/officeDocument/2006/relationships/image" Target="../media/fImage448.jpeg" TargetMode="Internal"></Relationship><Relationship Id="rId6" Type="http://schemas.openxmlformats.org/officeDocument/2006/relationships/image" Target="../media/fImage449.jpeg" TargetMode="Internal"></Relationship><Relationship Id="rId7" Type="http://schemas.openxmlformats.org/officeDocument/2006/relationships/image" Target="../media/fImage450.jpeg" TargetMode="Internal"></Relationship></Relationships>
</file>

<file path=ppt/slides/_rels/slide29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51.jpeg" TargetMode="Internal"></Relationship></Relationships>
</file>

<file path=ppt/slides/_rels/slide29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52.jpeg" TargetMode="Internal"></Relationship><Relationship Id="rId3" Type="http://schemas.openxmlformats.org/officeDocument/2006/relationships/image" Target="../media/fImage453.jpeg" TargetMode="Internal"></Relationship></Relationships>
</file>

<file path=ppt/slides/_rels/slide29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54.jpeg" TargetMode="Internal"></Relationship><Relationship Id="rId3" Type="http://schemas.openxmlformats.org/officeDocument/2006/relationships/image" Target="../media/fImage455.jpeg" TargetMode="Internal"></Relationship></Relationships>
</file>

<file path=ppt/slides/_rels/slide29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56.jpeg" TargetMode="Internal"></Relationship></Relationships>
</file>

<file path=ppt/slides/_rels/slide29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57.jpeg" TargetMode="Internal"></Relationship><Relationship Id="rId3" Type="http://schemas.openxmlformats.org/officeDocument/2006/relationships/image" Target="../media/fImage458.jpeg" TargetMode="Internal"></Relationship><Relationship Id="rId4" Type="http://schemas.openxmlformats.org/officeDocument/2006/relationships/image" Target="../media/fImage459.jpeg" TargetMode="Internal"></Relationship></Relationships>
</file>

<file path=ppt/slides/_rels/slide29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60.jpeg" TargetMode="Internal"></Relationship><Relationship Id="rId3" Type="http://schemas.openxmlformats.org/officeDocument/2006/relationships/image" Target="../media/fImage461.jpeg" TargetMode="Internal"></Relationship><Relationship Id="rId4" Type="http://schemas.openxmlformats.org/officeDocument/2006/relationships/image" Target="../media/fImage462.jpeg" TargetMode="Internal"></Relationship></Relationships>
</file>

<file path=ppt/slides/_rels/slide29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63.jpeg" TargetMode="Internal"></Relationship><Relationship Id="rId3" Type="http://schemas.openxmlformats.org/officeDocument/2006/relationships/image" Target="../media/fImage464.jpeg" TargetMode="Internal"></Relationship><Relationship Id="rId4" Type="http://schemas.openxmlformats.org/officeDocument/2006/relationships/image" Target="../media/fImage465.jpeg" TargetMode="Internal"></Relationship><Relationship Id="rId5" Type="http://schemas.openxmlformats.org/officeDocument/2006/relationships/image" Target="../media/fImage466.jpeg" TargetMode="Interna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.jpeg" TargetMode="Interna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38.jpeg" TargetMode="Internal"></Relationship><Relationship Id="rId3" Type="http://schemas.openxmlformats.org/officeDocument/2006/relationships/image" Target="../media/fImage39.jpeg" TargetMode="Internal"></Relationship><Relationship Id="rId4" Type="http://schemas.openxmlformats.org/officeDocument/2006/relationships/image" Target="../media/fImage40.jpeg" TargetMode="Internal"></Relationship><Relationship Id="rId5" Type="http://schemas.openxmlformats.org/officeDocument/2006/relationships/image" Target="../media/fImage41.jpeg" TargetMode="Internal"></Relationship><Relationship Id="rId6" Type="http://schemas.openxmlformats.org/officeDocument/2006/relationships/image" Target="../media/fImage42.jpeg" TargetMode="Internal"></Relationship><Relationship Id="rId7" Type="http://schemas.openxmlformats.org/officeDocument/2006/relationships/image" Target="../media/fImage43.jpeg" TargetMode="Internal"></Relationship><Relationship Id="rId8" Type="http://schemas.openxmlformats.org/officeDocument/2006/relationships/image" Target="../media/fImage44.jpeg" TargetMode="Internal"></Relationship><Relationship Id="rId9" Type="http://schemas.openxmlformats.org/officeDocument/2006/relationships/image" Target="../media/fImage45.jpeg" TargetMode="Internal"></Relationship><Relationship Id="rId10" Type="http://schemas.openxmlformats.org/officeDocument/2006/relationships/image" Target="../media/fImage46.jpeg" TargetMode="Internal"></Relationship><Relationship Id="rId11" Type="http://schemas.openxmlformats.org/officeDocument/2006/relationships/image" Target="../media/fImage47.jpeg" TargetMode="Internal"></Relationship><Relationship Id="rId12" Type="http://schemas.openxmlformats.org/officeDocument/2006/relationships/image" Target="../media/fImage48.jpeg" TargetMode="Internal"></Relationship><Relationship Id="rId13" Type="http://schemas.openxmlformats.org/officeDocument/2006/relationships/image" Target="../media/fImage49.jpeg" TargetMode="Internal"></Relationship><Relationship Id="rId14" Type="http://schemas.openxmlformats.org/officeDocument/2006/relationships/image" Target="../media/fImage50.jpeg" TargetMode="Internal"></Relationship><Relationship Id="rId15" Type="http://schemas.openxmlformats.org/officeDocument/2006/relationships/image" Target="../media/fImage51.jpeg" TargetMode="Internal"></Relationship></Relationships>
</file>

<file path=ppt/slides/_rels/slide30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67.jpeg" TargetMode="Internal"></Relationship><Relationship Id="rId3" Type="http://schemas.openxmlformats.org/officeDocument/2006/relationships/image" Target="../media/fImage468.jpeg" TargetMode="Internal"></Relationship><Relationship Id="rId4" Type="http://schemas.openxmlformats.org/officeDocument/2006/relationships/image" Target="../media/fImage469.jpeg" TargetMode="Internal"></Relationship><Relationship Id="rId5" Type="http://schemas.openxmlformats.org/officeDocument/2006/relationships/image" Target="../media/fImage470.jpeg" TargetMode="Internal"></Relationship><Relationship Id="rId6" Type="http://schemas.openxmlformats.org/officeDocument/2006/relationships/image" Target="../media/fImage471.jpeg" TargetMode="Internal"></Relationship><Relationship Id="rId7" Type="http://schemas.openxmlformats.org/officeDocument/2006/relationships/image" Target="../media/fImage472.jpeg" TargetMode="Internal"></Relationship></Relationships>
</file>

<file path=ppt/slides/_rels/slide30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73.jpeg" TargetMode="Internal"></Relationship></Relationships>
</file>

<file path=ppt/slides/_rels/slide30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74.jpeg" TargetMode="Internal"></Relationship><Relationship Id="rId3" Type="http://schemas.openxmlformats.org/officeDocument/2006/relationships/image" Target="../media/fImage475.jpeg" TargetMode="Internal"></Relationship><Relationship Id="rId4" Type="http://schemas.openxmlformats.org/officeDocument/2006/relationships/image" Target="../media/fImage476.jpeg" TargetMode="Internal"></Relationship><Relationship Id="rId5" Type="http://schemas.openxmlformats.org/officeDocument/2006/relationships/image" Target="../media/fImage477.jpeg" TargetMode="Internal"></Relationship></Relationships>
</file>

<file path=ppt/slides/_rels/slide30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78.jpeg" TargetMode="Internal"></Relationship><Relationship Id="rId3" Type="http://schemas.openxmlformats.org/officeDocument/2006/relationships/image" Target="../media/fImage479.jpeg" TargetMode="Internal"></Relationship></Relationships>
</file>

<file path=ppt/slides/_rels/slide30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80.jpeg" TargetMode="Internal"></Relationship></Relationships>
</file>

<file path=ppt/slides/_rels/slide30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81.jpeg" TargetMode="Internal"></Relationship></Relationships>
</file>

<file path=ppt/slides/_rels/slide30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82.jpeg" TargetMode="Internal"></Relationship></Relationships>
</file>

<file path=ppt/slides/_rels/slide30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83.jpeg" TargetMode="Internal"></Relationship></Relationships>
</file>

<file path=ppt/slides/_rels/slide30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84.jpeg" TargetMode="Internal"></Relationship></Relationships>
</file>

<file path=ppt/slides/_rels/slide30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85.jpeg" TargetMode="Internal"></Relationship><Relationship Id="rId3" Type="http://schemas.openxmlformats.org/officeDocument/2006/relationships/image" Target="../media/fImage486.jpeg" TargetMode="Internal"></Relationship><Relationship Id="rId4" Type="http://schemas.openxmlformats.org/officeDocument/2006/relationships/image" Target="../media/fImage487.jpeg" TargetMode="Internal"></Relationship><Relationship Id="rId5" Type="http://schemas.openxmlformats.org/officeDocument/2006/relationships/image" Target="../media/fImage488.jpeg" TargetMode="Internal"></Relationship><Relationship Id="rId6" Type="http://schemas.openxmlformats.org/officeDocument/2006/relationships/image" Target="../media/fImage489.jpeg" TargetMode="Internal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2.jpeg" TargetMode="Internal"></Relationship></Relationships>
</file>

<file path=ppt/slides/_rels/slide3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90.jpeg" TargetMode="Internal"></Relationship><Relationship Id="rId3" Type="http://schemas.openxmlformats.org/officeDocument/2006/relationships/image" Target="../media/fImage491.jpeg" TargetMode="Internal"></Relationship><Relationship Id="rId4" Type="http://schemas.openxmlformats.org/officeDocument/2006/relationships/image" Target="../media/fImage492.jpeg" TargetMode="Internal"></Relationship><Relationship Id="rId5" Type="http://schemas.openxmlformats.org/officeDocument/2006/relationships/image" Target="../media/fImage493.jpeg" TargetMode="Internal"></Relationship><Relationship Id="rId6" Type="http://schemas.openxmlformats.org/officeDocument/2006/relationships/image" Target="../media/fImage494.jpeg" TargetMode="Internal"></Relationship><Relationship Id="rId7" Type="http://schemas.openxmlformats.org/officeDocument/2006/relationships/image" Target="../media/fImage495.jpeg" TargetMode="Internal"></Relationship><Relationship Id="rId8" Type="http://schemas.openxmlformats.org/officeDocument/2006/relationships/image" Target="../media/fImage496.jpeg" TargetMode="Internal"></Relationship><Relationship Id="rId9" Type="http://schemas.openxmlformats.org/officeDocument/2006/relationships/image" Target="../media/fImage497.jpeg" TargetMode="Internal"></Relationship><Relationship Id="rId10" Type="http://schemas.openxmlformats.org/officeDocument/2006/relationships/image" Target="../media/fImage498.jpeg" TargetMode="Internal"></Relationship></Relationships>
</file>

<file path=ppt/slides/_rels/slide3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99.jpeg" TargetMode="Internal"></Relationship><Relationship Id="rId3" Type="http://schemas.openxmlformats.org/officeDocument/2006/relationships/image" Target="../media/fImage500.jpeg" TargetMode="Internal"></Relationship><Relationship Id="rId4" Type="http://schemas.openxmlformats.org/officeDocument/2006/relationships/image" Target="../media/fImage501.jpeg" TargetMode="Internal"></Relationship></Relationships>
</file>

<file path=ppt/slides/_rels/slide3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02.jpeg" TargetMode="Internal"></Relationship><Relationship Id="rId3" Type="http://schemas.openxmlformats.org/officeDocument/2006/relationships/image" Target="../media/fImage503.jpeg" TargetMode="Internal"></Relationship></Relationships>
</file>

<file path=ppt/slides/_rels/slide3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04.jpeg" TargetMode="Internal"></Relationship></Relationships>
</file>

<file path=ppt/slides/_rels/slide3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05.jpeg" TargetMode="Internal"></Relationship><Relationship Id="rId3" Type="http://schemas.openxmlformats.org/officeDocument/2006/relationships/image" Target="../media/fImage506.jpeg" TargetMode="Internal"></Relationship><Relationship Id="rId4" Type="http://schemas.openxmlformats.org/officeDocument/2006/relationships/image" Target="../media/fImage507.jpeg" TargetMode="Internal"></Relationship><Relationship Id="rId5" Type="http://schemas.openxmlformats.org/officeDocument/2006/relationships/image" Target="../media/fImage508.jpeg" TargetMode="Internal"></Relationship><Relationship Id="rId6" Type="http://schemas.openxmlformats.org/officeDocument/2006/relationships/image" Target="../media/fImage509.jpeg" TargetMode="Internal"></Relationship><Relationship Id="rId7" Type="http://schemas.openxmlformats.org/officeDocument/2006/relationships/image" Target="../media/fImage510.jpeg" TargetMode="Internal"></Relationship></Relationships>
</file>

<file path=ppt/slides/_rels/slide3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11.jpeg" TargetMode="Internal"></Relationship><Relationship Id="rId3" Type="http://schemas.openxmlformats.org/officeDocument/2006/relationships/image" Target="../media/fImage512.jpeg" TargetMode="Internal"></Relationship><Relationship Id="rId4" Type="http://schemas.openxmlformats.org/officeDocument/2006/relationships/image" Target="../media/fImage513.jpeg" TargetMode="Internal"></Relationship><Relationship Id="rId5" Type="http://schemas.openxmlformats.org/officeDocument/2006/relationships/image" Target="../media/fImage514.jpeg" TargetMode="Internal"></Relationship><Relationship Id="rId6" Type="http://schemas.openxmlformats.org/officeDocument/2006/relationships/image" Target="../media/fImage515.jpeg" TargetMode="Internal"></Relationship><Relationship Id="rId7" Type="http://schemas.openxmlformats.org/officeDocument/2006/relationships/image" Target="../media/fImage516.jpeg" TargetMode="Internal"></Relationship></Relationships>
</file>

<file path=ppt/slides/_rels/slide3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17.jpeg" TargetMode="Internal"></Relationship></Relationships>
</file>

<file path=ppt/slides/_rels/slide3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18.jpeg" TargetMode="Internal"></Relationship></Relationships>
</file>

<file path=ppt/slides/_rels/slide3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19.jpeg" TargetMode="Internal"></Relationship></Relationships>
</file>

<file path=ppt/slides/_rels/slide3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20.jpeg" TargetMode="Internal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3.jpeg" TargetMode="Internal"></Relationship></Relationships>
</file>

<file path=ppt/slides/_rels/slide3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21.jpeg" TargetMode="Internal"></Relationship><Relationship Id="rId3" Type="http://schemas.openxmlformats.org/officeDocument/2006/relationships/image" Target="../media/fImage522.jpeg" TargetMode="Internal"></Relationship><Relationship Id="rId4" Type="http://schemas.openxmlformats.org/officeDocument/2006/relationships/image" Target="../media/fImage523.jpeg" TargetMode="Internal"></Relationship><Relationship Id="rId5" Type="http://schemas.openxmlformats.org/officeDocument/2006/relationships/image" Target="../media/fImage524.jpeg" TargetMode="Internal"></Relationship><Relationship Id="rId6" Type="http://schemas.openxmlformats.org/officeDocument/2006/relationships/image" Target="../media/fImage525.jpeg" TargetMode="Internal"></Relationship></Relationships>
</file>

<file path=ppt/slides/_rels/slide3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26.jpeg" TargetMode="Internal"></Relationship><Relationship Id="rId3" Type="http://schemas.openxmlformats.org/officeDocument/2006/relationships/image" Target="../media/fImage527.jpeg" TargetMode="Internal"></Relationship><Relationship Id="rId4" Type="http://schemas.openxmlformats.org/officeDocument/2006/relationships/image" Target="../media/fImage528.jpeg" TargetMode="Internal"></Relationship><Relationship Id="rId5" Type="http://schemas.openxmlformats.org/officeDocument/2006/relationships/image" Target="../media/fImage529.jpeg" TargetMode="Internal"></Relationship><Relationship Id="rId6" Type="http://schemas.openxmlformats.org/officeDocument/2006/relationships/image" Target="../media/fImage530.jpeg" TargetMode="Internal"></Relationship><Relationship Id="rId7" Type="http://schemas.openxmlformats.org/officeDocument/2006/relationships/image" Target="../media/fImage531.jpeg" TargetMode="Internal"></Relationship><Relationship Id="rId8" Type="http://schemas.openxmlformats.org/officeDocument/2006/relationships/image" Target="../media/fImage532.jpeg" TargetMode="Internal"></Relationship><Relationship Id="rId9" Type="http://schemas.openxmlformats.org/officeDocument/2006/relationships/image" Target="../media/fImage533.jpeg" TargetMode="Internal"></Relationship></Relationships>
</file>

<file path=ppt/slides/_rels/slide3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34.jpeg" TargetMode="Internal"></Relationship><Relationship Id="rId3" Type="http://schemas.openxmlformats.org/officeDocument/2006/relationships/image" Target="../media/fImage535.jpeg" TargetMode="Internal"></Relationship><Relationship Id="rId4" Type="http://schemas.openxmlformats.org/officeDocument/2006/relationships/image" Target="../media/fImage536.jpeg" TargetMode="Internal"></Relationship><Relationship Id="rId5" Type="http://schemas.openxmlformats.org/officeDocument/2006/relationships/image" Target="../media/fImage537.jpeg" TargetMode="Internal"></Relationship></Relationships>
</file>

<file path=ppt/slides/_rels/slide3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38.jpeg" TargetMode="Internal"></Relationship></Relationships>
</file>

<file path=ppt/slides/_rels/slide3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39.jpeg" TargetMode="Internal"></Relationship></Relationships>
</file>

<file path=ppt/slides/_rels/slide3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40.jpeg" TargetMode="Internal"></Relationship><Relationship Id="rId3" Type="http://schemas.openxmlformats.org/officeDocument/2006/relationships/image" Target="../media/fImage541.jpeg" TargetMode="Internal"></Relationship><Relationship Id="rId4" Type="http://schemas.openxmlformats.org/officeDocument/2006/relationships/image" Target="../media/fImage542.jpeg" TargetMode="Internal"></Relationship></Relationships>
</file>

<file path=ppt/slides/_rels/slide3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43.jpeg" TargetMode="Internal"></Relationship></Relationships>
</file>

<file path=ppt/slides/_rels/slide3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44.jpeg" TargetMode="Internal"></Relationship></Relationships>
</file>

<file path=ppt/slides/_rels/slide3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45.jpeg" TargetMode="Internal"></Relationship></Relationships>
</file>

<file path=ppt/slides/_rels/slide3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46.jpeg" TargetMode="Internal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4.jpeg" TargetMode="Internal"></Relationship></Relationships>
</file>

<file path=ppt/slides/_rels/slide3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47.jpeg" TargetMode="Internal"></Relationship></Relationships>
</file>

<file path=ppt/slides/_rels/slide3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48.jpeg" TargetMode="Internal"></Relationship><Relationship Id="rId3" Type="http://schemas.openxmlformats.org/officeDocument/2006/relationships/image" Target="../media/fImage549.jpeg" TargetMode="Internal"></Relationship></Relationships>
</file>

<file path=ppt/slides/_rels/slide3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50.jpeg" TargetMode="Internal"></Relationship></Relationships>
</file>

<file path=ppt/slides/_rels/slide3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51.jpeg" TargetMode="Internal"></Relationship></Relationships>
</file>

<file path=ppt/slides/_rels/slide3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52.jpeg" TargetMode="Internal"></Relationship></Relationships>
</file>

<file path=ppt/slides/_rels/slide3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53.jpeg" TargetMode="Internal"></Relationship></Relationships>
</file>

<file path=ppt/slides/_rels/slide3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54.jpeg" TargetMode="Internal"></Relationship></Relationships>
</file>

<file path=ppt/slides/_rels/slide3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55.jpeg" TargetMode="Internal"></Relationship><Relationship Id="rId3" Type="http://schemas.openxmlformats.org/officeDocument/2006/relationships/image" Target="../media/fImage556.jpeg" TargetMode="Internal"></Relationship></Relationships>
</file>

<file path=ppt/slides/_rels/slide3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57.jpeg" TargetMode="Internal"></Relationship></Relationships>
</file>

<file path=ppt/slides/_rels/slide3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58.jpeg" TargetMode="Internal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5.jpeg" TargetMode="Internal"></Relationship></Relationships>
</file>

<file path=ppt/slides/_rels/slide34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59.jpeg" TargetMode="Internal"></Relationship><Relationship Id="rId3" Type="http://schemas.openxmlformats.org/officeDocument/2006/relationships/image" Target="../media/fImage560.jpeg" TargetMode="Internal"></Relationship><Relationship Id="rId4" Type="http://schemas.openxmlformats.org/officeDocument/2006/relationships/image" Target="../media/fImage561.jpeg" TargetMode="Internal"></Relationship></Relationships>
</file>

<file path=ppt/slides/_rels/slide34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62.jpeg" TargetMode="Internal"></Relationship><Relationship Id="rId3" Type="http://schemas.openxmlformats.org/officeDocument/2006/relationships/image" Target="../media/fImage563.jpeg" TargetMode="Internal"></Relationship><Relationship Id="rId4" Type="http://schemas.openxmlformats.org/officeDocument/2006/relationships/image" Target="../media/fImage564.jpeg" TargetMode="Internal"></Relationship><Relationship Id="rId5" Type="http://schemas.openxmlformats.org/officeDocument/2006/relationships/image" Target="../media/fImage565.jpeg" TargetMode="Internal"></Relationship><Relationship Id="rId6" Type="http://schemas.openxmlformats.org/officeDocument/2006/relationships/image" Target="../media/fImage566.jpeg" TargetMode="Internal"></Relationship><Relationship Id="rId7" Type="http://schemas.openxmlformats.org/officeDocument/2006/relationships/image" Target="../media/fImage567.jpeg" TargetMode="Internal"></Relationship><Relationship Id="rId8" Type="http://schemas.openxmlformats.org/officeDocument/2006/relationships/image" Target="../media/fImage568.jpeg" TargetMode="Internal"></Relationship><Relationship Id="rId9" Type="http://schemas.openxmlformats.org/officeDocument/2006/relationships/image" Target="../media/fImage569.jpeg" TargetMode="Internal"></Relationship><Relationship Id="rId10" Type="http://schemas.openxmlformats.org/officeDocument/2006/relationships/image" Target="../media/fImage570.jpeg" TargetMode="Internal"></Relationship></Relationships>
</file>

<file path=ppt/slides/_rels/slide34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71.jpeg" TargetMode="Internal"></Relationship><Relationship Id="rId3" Type="http://schemas.openxmlformats.org/officeDocument/2006/relationships/image" Target="../media/fImage572.jpeg" TargetMode="Internal"></Relationship><Relationship Id="rId4" Type="http://schemas.openxmlformats.org/officeDocument/2006/relationships/image" Target="../media/fImage573.jpeg" TargetMode="Internal"></Relationship></Relationships>
</file>

<file path=ppt/slides/_rels/slide34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74.jpeg" TargetMode="Internal"></Relationship><Relationship Id="rId3" Type="http://schemas.openxmlformats.org/officeDocument/2006/relationships/image" Target="../media/fImage575.jpeg" TargetMode="Internal"></Relationship></Relationships>
</file>

<file path=ppt/slides/_rels/slide34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76.jpeg" TargetMode="Internal"></Relationship><Relationship Id="rId3" Type="http://schemas.openxmlformats.org/officeDocument/2006/relationships/image" Target="../media/fImage577.jpeg" TargetMode="Internal"></Relationship><Relationship Id="rId4" Type="http://schemas.openxmlformats.org/officeDocument/2006/relationships/image" Target="../media/fImage578.jpeg" TargetMode="Internal"></Relationship><Relationship Id="rId5" Type="http://schemas.openxmlformats.org/officeDocument/2006/relationships/image" Target="../media/fImage579.jpeg" TargetMode="Internal"></Relationship><Relationship Id="rId6" Type="http://schemas.openxmlformats.org/officeDocument/2006/relationships/image" Target="../media/fImage580.jpeg" TargetMode="Internal"></Relationship><Relationship Id="rId7" Type="http://schemas.openxmlformats.org/officeDocument/2006/relationships/image" Target="../media/fImage581.jpeg" TargetMode="Internal"></Relationship></Relationships>
</file>

<file path=ppt/slides/_rels/slide34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82.jpeg" TargetMode="Internal"></Relationship></Relationships>
</file>

<file path=ppt/slides/_rels/slide34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83.jpeg" TargetMode="Internal"></Relationship><Relationship Id="rId3" Type="http://schemas.openxmlformats.org/officeDocument/2006/relationships/image" Target="../media/fImage584.jpeg" TargetMode="Internal"></Relationship><Relationship Id="rId4" Type="http://schemas.openxmlformats.org/officeDocument/2006/relationships/image" Target="../media/fImage585.jpeg" TargetMode="Internal"></Relationship><Relationship Id="rId5" Type="http://schemas.openxmlformats.org/officeDocument/2006/relationships/image" Target="../media/fImage586.jpeg" TargetMode="Internal"></Relationship><Relationship Id="rId6" Type="http://schemas.openxmlformats.org/officeDocument/2006/relationships/image" Target="../media/fImage587.jpeg" TargetMode="Internal"></Relationship></Relationships>
</file>

<file path=ppt/slides/_rels/slide34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88.jpeg" TargetMode="Internal"></Relationship><Relationship Id="rId3" Type="http://schemas.openxmlformats.org/officeDocument/2006/relationships/image" Target="../media/fImage589.jpeg" TargetMode="Internal"></Relationship><Relationship Id="rId4" Type="http://schemas.openxmlformats.org/officeDocument/2006/relationships/image" Target="../media/fImage590.jpeg" TargetMode="Internal"></Relationship><Relationship Id="rId5" Type="http://schemas.openxmlformats.org/officeDocument/2006/relationships/image" Target="../media/fImage591.jpeg" TargetMode="Internal"></Relationship></Relationships>
</file>

<file path=ppt/slides/_rels/slide34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92.jpeg" TargetMode="Internal"></Relationship><Relationship Id="rId3" Type="http://schemas.openxmlformats.org/officeDocument/2006/relationships/image" Target="../media/fImage593.jpeg" TargetMode="Internal"></Relationship><Relationship Id="rId4" Type="http://schemas.openxmlformats.org/officeDocument/2006/relationships/image" Target="../media/fImage594.jpeg" TargetMode="Internal"></Relationship></Relationships>
</file>

<file path=ppt/slides/_rels/slide34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95.jpeg" TargetMode="Internal"></Relationship><Relationship Id="rId3" Type="http://schemas.openxmlformats.org/officeDocument/2006/relationships/image" Target="../media/fImage596.jpeg" TargetMode="Internal"></Relationship><Relationship Id="rId4" Type="http://schemas.openxmlformats.org/officeDocument/2006/relationships/image" Target="../media/fImage597.jpeg" TargetMode="Internal"></Relationship><Relationship Id="rId5" Type="http://schemas.openxmlformats.org/officeDocument/2006/relationships/image" Target="../media/fImage598.jpeg" TargetMode="Internal"></Relationship><Relationship Id="rId6" Type="http://schemas.openxmlformats.org/officeDocument/2006/relationships/image" Target="../media/fImage599.jpeg" TargetMode="Internal"></Relationship><Relationship Id="rId7" Type="http://schemas.openxmlformats.org/officeDocument/2006/relationships/image" Target="../media/fImage600.jpeg" TargetMode="Internal"></Relationship><Relationship Id="rId8" Type="http://schemas.openxmlformats.org/officeDocument/2006/relationships/image" Target="../media/fImage601.jpeg" TargetMode="Internal"></Relationship><Relationship Id="rId9" Type="http://schemas.openxmlformats.org/officeDocument/2006/relationships/image" Target="../media/fImage602.jpeg" TargetMode="Internal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6.jpeg" TargetMode="Internal"></Relationship></Relationships>
</file>

<file path=ppt/slides/_rels/slide35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03.jpeg" TargetMode="Internal"></Relationship><Relationship Id="rId3" Type="http://schemas.openxmlformats.org/officeDocument/2006/relationships/image" Target="../media/fImage604.jpeg" TargetMode="Internal"></Relationship></Relationships>
</file>

<file path=ppt/slides/_rels/slide35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05.jpeg" TargetMode="Internal"></Relationship></Relationships>
</file>

<file path=ppt/slides/_rels/slide35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06.jpeg" TargetMode="Internal"></Relationship></Relationships>
</file>

<file path=ppt/slides/_rels/slide35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07.jpeg" TargetMode="Internal"></Relationship></Relationships>
</file>

<file path=ppt/slides/_rels/slide35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08.jpeg" TargetMode="Internal"></Relationship></Relationships>
</file>

<file path=ppt/slides/_rels/slide35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09.jpeg" TargetMode="Internal"></Relationship></Relationships>
</file>

<file path=ppt/slides/_rels/slide35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10.jpeg" TargetMode="Internal"></Relationship></Relationships>
</file>

<file path=ppt/slides/_rels/slide35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11.jpeg" TargetMode="Internal"></Relationship></Relationships>
</file>

<file path=ppt/slides/_rels/slide35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12.jpeg" TargetMode="Internal"></Relationship></Relationships>
</file>

<file path=ppt/slides/_rels/slide35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13.jpeg" TargetMode="Internal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7.jpeg" TargetMode="Internal"></Relationship></Relationships>
</file>

<file path=ppt/slides/_rels/slide36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14.jpeg" TargetMode="Internal"></Relationship></Relationships>
</file>

<file path=ppt/slides/_rels/slide36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15.jpeg" TargetMode="Internal"></Relationship><Relationship Id="rId3" Type="http://schemas.openxmlformats.org/officeDocument/2006/relationships/image" Target="../media/fImage616.jpeg" TargetMode="Internal"></Relationship><Relationship Id="rId4" Type="http://schemas.openxmlformats.org/officeDocument/2006/relationships/image" Target="../media/fImage617.jpeg" TargetMode="Internal"></Relationship></Relationships>
</file>

<file path=ppt/slides/_rels/slide36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18.jpeg" TargetMode="Internal"></Relationship></Relationships>
</file>

<file path=ppt/slides/_rels/slide36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19.jpeg" TargetMode="Internal"></Relationship></Relationships>
</file>

<file path=ppt/slides/_rels/slide36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20.jpeg" TargetMode="Internal"></Relationship></Relationships>
</file>

<file path=ppt/slides/_rels/slide36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21.jpeg" TargetMode="Internal"></Relationship><Relationship Id="rId3" Type="http://schemas.openxmlformats.org/officeDocument/2006/relationships/image" Target="../media/fImage622.jpeg" TargetMode="Internal"></Relationship></Relationships>
</file>

<file path=ppt/slides/_rels/slide36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23.jpeg" TargetMode="Internal"></Relationship><Relationship Id="rId3" Type="http://schemas.openxmlformats.org/officeDocument/2006/relationships/image" Target="../media/fImage624.jpeg" TargetMode="Internal"></Relationship></Relationships>
</file>

<file path=ppt/slides/_rels/slide36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25.jpeg" TargetMode="Internal"></Relationship></Relationships>
</file>

<file path=ppt/slides/_rels/slide36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26.jpeg" TargetMode="Internal"></Relationship></Relationships>
</file>

<file path=ppt/slides/_rels/slide36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27.jpeg" TargetMode="Internal"></Relationship></Relationships>
</file>

<file path=ppt/slides/_rels/slide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8.jpeg" TargetMode="Internal"></Relationship></Relationships>
</file>

<file path=ppt/slides/_rels/slide37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28.jpeg" TargetMode="Internal"></Relationship></Relationships>
</file>

<file path=ppt/slides/_rels/slide37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29.jpeg" TargetMode="Internal"></Relationship><Relationship Id="rId3" Type="http://schemas.openxmlformats.org/officeDocument/2006/relationships/image" Target="../media/fImage630.jpeg" TargetMode="Internal"></Relationship></Relationships>
</file>

<file path=ppt/slides/_rels/slide37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31.jpeg" TargetMode="Internal"></Relationship><Relationship Id="rId3" Type="http://schemas.openxmlformats.org/officeDocument/2006/relationships/image" Target="../media/fImage632.jpeg" TargetMode="Internal"></Relationship></Relationships>
</file>

<file path=ppt/slides/_rels/slide37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33.jpeg" TargetMode="Internal"></Relationship><Relationship Id="rId3" Type="http://schemas.openxmlformats.org/officeDocument/2006/relationships/image" Target="../media/fImage634.jpeg" TargetMode="Internal"></Relationship></Relationships>
</file>

<file path=ppt/slides/_rels/slide37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35.jpeg" TargetMode="Internal"></Relationship><Relationship Id="rId3" Type="http://schemas.openxmlformats.org/officeDocument/2006/relationships/image" Target="../media/fImage636.jpeg" TargetMode="Internal"></Relationship></Relationships>
</file>

<file path=ppt/slides/_rels/slide37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37.jpeg" TargetMode="Internal"></Relationship><Relationship Id="rId3" Type="http://schemas.openxmlformats.org/officeDocument/2006/relationships/image" Target="../media/fImage638.jpeg" TargetMode="Internal"></Relationship></Relationships>
</file>

<file path=ppt/slides/_rels/slide37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39.jpeg" TargetMode="Internal"></Relationship><Relationship Id="rId3" Type="http://schemas.openxmlformats.org/officeDocument/2006/relationships/image" Target="../media/fImage640.jpeg" TargetMode="Internal"></Relationship></Relationships>
</file>

<file path=ppt/slides/_rels/slide37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41.jpeg" TargetMode="Internal"></Relationship></Relationships>
</file>

<file path=ppt/slides/_rels/slide37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42.jpeg" TargetMode="Internal"></Relationship></Relationships>
</file>

<file path=ppt/slides/_rels/slide37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43.jpeg" TargetMode="Internal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9.jpeg" TargetMode="Internal"></Relationship></Relationships>
</file>

<file path=ppt/slides/_rels/slide38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44.jpeg" TargetMode="Internal"></Relationship><Relationship Id="rId3" Type="http://schemas.openxmlformats.org/officeDocument/2006/relationships/image" Target="../media/fImage645.jpeg" TargetMode="Internal"></Relationship></Relationships>
</file>

<file path=ppt/slides/_rels/slide38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46.jpeg" TargetMode="Internal"></Relationship></Relationships>
</file>

<file path=ppt/slides/_rels/slide38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47.jpeg" TargetMode="Internal"></Relationship></Relationships>
</file>

<file path=ppt/slides/_rels/slide38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48.jpeg" TargetMode="Internal"></Relationship><Relationship Id="rId3" Type="http://schemas.openxmlformats.org/officeDocument/2006/relationships/image" Target="../media/fImage649.jpeg" TargetMode="Internal"></Relationship></Relationships>
</file>

<file path=ppt/slides/_rels/slide38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50.jpeg" TargetMode="Internal"></Relationship><Relationship Id="rId3" Type="http://schemas.openxmlformats.org/officeDocument/2006/relationships/image" Target="../media/fImage651.jpeg" TargetMode="Internal"></Relationship></Relationships>
</file>

<file path=ppt/slides/_rels/slide38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52.jpeg" TargetMode="Internal"></Relationship></Relationships>
</file>

<file path=ppt/slides/_rels/slide38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53.jpeg" TargetMode="Internal"></Relationship><Relationship Id="rId3" Type="http://schemas.openxmlformats.org/officeDocument/2006/relationships/image" Target="../media/fImage654.jpeg" TargetMode="Internal"></Relationship></Relationships>
</file>

<file path=ppt/slides/_rels/slide38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55.jpeg" TargetMode="Internal"></Relationship><Relationship Id="rId3" Type="http://schemas.openxmlformats.org/officeDocument/2006/relationships/image" Target="../media/fImage656.jpeg" TargetMode="Internal"></Relationship></Relationships>
</file>

<file path=ppt/slides/_rels/slide38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57.jpeg" TargetMode="Internal"></Relationship><Relationship Id="rId3" Type="http://schemas.openxmlformats.org/officeDocument/2006/relationships/image" Target="../media/fImage658.jpeg" TargetMode="Internal"></Relationship></Relationships>
</file>

<file path=ppt/slides/_rels/slide38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59.jpeg" TargetMode="Internal"></Relationship></Relationships>
</file>

<file path=ppt/slides/_rels/slide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0.jpeg" TargetMode="Internal"></Relationship></Relationships>
</file>

<file path=ppt/slides/_rels/slide39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60.jpeg" TargetMode="Internal"></Relationship><Relationship Id="rId3" Type="http://schemas.openxmlformats.org/officeDocument/2006/relationships/image" Target="../media/fImage661.jpeg" TargetMode="Internal"></Relationship></Relationships>
</file>

<file path=ppt/slides/_rels/slide39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62.jpeg" TargetMode="Internal"></Relationship><Relationship Id="rId3" Type="http://schemas.openxmlformats.org/officeDocument/2006/relationships/image" Target="../media/fImage663.jpeg" TargetMode="Internal"></Relationship><Relationship Id="rId4" Type="http://schemas.openxmlformats.org/officeDocument/2006/relationships/image" Target="../media/fImage664.jpeg" TargetMode="Internal"></Relationship><Relationship Id="rId5" Type="http://schemas.openxmlformats.org/officeDocument/2006/relationships/image" Target="../media/fImage665.jpeg" TargetMode="Internal"></Relationship><Relationship Id="rId6" Type="http://schemas.openxmlformats.org/officeDocument/2006/relationships/image" Target="../media/fImage666.jpeg" TargetMode="Internal"></Relationship><Relationship Id="rId7" Type="http://schemas.openxmlformats.org/officeDocument/2006/relationships/image" Target="../media/fImage667.jpeg" TargetMode="Internal"></Relationship></Relationships>
</file>

<file path=ppt/slides/_rels/slide39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68.jpeg" TargetMode="Internal"></Relationship><Relationship Id="rId3" Type="http://schemas.openxmlformats.org/officeDocument/2006/relationships/image" Target="../media/fImage669.jpeg" TargetMode="Internal"></Relationship></Relationships>
</file>

<file path=ppt/slides/_rels/slide39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70.jpeg" TargetMode="Internal"></Relationship><Relationship Id="rId3" Type="http://schemas.openxmlformats.org/officeDocument/2006/relationships/image" Target="../media/fImage671.jpeg" TargetMode="Internal"></Relationship></Relationships>
</file>

<file path=ppt/slides/_rels/slide39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72.jpeg" TargetMode="Internal"></Relationship></Relationships>
</file>

<file path=ppt/slides/_rels/slide39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73.jpeg" TargetMode="Internal"></Relationship><Relationship Id="rId3" Type="http://schemas.openxmlformats.org/officeDocument/2006/relationships/image" Target="../media/fImage674.jpeg" TargetMode="Internal"></Relationship></Relationships>
</file>

<file path=ppt/slides/_rels/slide39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75.jpeg" TargetMode="Internal"></Relationship><Relationship Id="rId3" Type="http://schemas.openxmlformats.org/officeDocument/2006/relationships/image" Target="../media/fImage676.jpeg" TargetMode="Internal"></Relationship></Relationships>
</file>

<file path=ppt/slides/_rels/slide39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77.jpeg" TargetMode="Internal"></Relationship><Relationship Id="rId3" Type="http://schemas.openxmlformats.org/officeDocument/2006/relationships/image" Target="../media/fImage678.jpeg" TargetMode="Internal"></Relationship></Relationships>
</file>

<file path=ppt/slides/_rels/slide39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79.jpeg" TargetMode="Internal"></Relationship><Relationship Id="rId3" Type="http://schemas.openxmlformats.org/officeDocument/2006/relationships/image" Target="../media/fImage680.jpeg" TargetMode="Internal"></Relationship></Relationships>
</file>

<file path=ppt/slides/_rels/slide39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81.jpeg" TargetMode="Internal"></Relationship><Relationship Id="rId3" Type="http://schemas.openxmlformats.org/officeDocument/2006/relationships/image" Target="../media/fImage682.jpeg" TargetMode="Internal"></Relationship><Relationship Id="rId4" Type="http://schemas.openxmlformats.org/officeDocument/2006/relationships/image" Target="../media/fImage683.jpeg" TargetMode="Interna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4.jpeg" TargetMode="Internal"></Relationship></Relationships>
</file>

<file path=ppt/slides/_rels/slide4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1.jpeg" TargetMode="Internal"></Relationship></Relationships>
</file>

<file path=ppt/slides/_rels/slide40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84.jpeg" TargetMode="Internal"></Relationship><Relationship Id="rId3" Type="http://schemas.openxmlformats.org/officeDocument/2006/relationships/image" Target="../media/fImage685.jpeg" TargetMode="Internal"></Relationship></Relationships>
</file>

<file path=ppt/slides/_rels/slide40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86.jpeg" TargetMode="Internal"></Relationship><Relationship Id="rId3" Type="http://schemas.openxmlformats.org/officeDocument/2006/relationships/image" Target="../media/fImage687.jpeg" TargetMode="Internal"></Relationship></Relationships>
</file>

<file path=ppt/slides/_rels/slide40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88.jpeg" TargetMode="Internal"></Relationship><Relationship Id="rId3" Type="http://schemas.openxmlformats.org/officeDocument/2006/relationships/image" Target="../media/fImage689.jpeg" TargetMode="Internal"></Relationship></Relationships>
</file>

<file path=ppt/slides/_rels/slide40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90.jpeg" TargetMode="Internal"></Relationship><Relationship Id="rId3" Type="http://schemas.openxmlformats.org/officeDocument/2006/relationships/image" Target="../media/fImage691.jpeg" TargetMode="Internal"></Relationship></Relationships>
</file>

<file path=ppt/slides/_rels/slide40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92.jpeg" TargetMode="Internal"></Relationship></Relationships>
</file>

<file path=ppt/slides/_rels/slide40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93.jpeg" TargetMode="Internal"></Relationship><Relationship Id="rId3" Type="http://schemas.openxmlformats.org/officeDocument/2006/relationships/image" Target="../media/fImage694.jpeg" TargetMode="Internal"></Relationship><Relationship Id="rId4" Type="http://schemas.openxmlformats.org/officeDocument/2006/relationships/image" Target="../media/fImage695.jpeg" TargetMode="Internal"></Relationship><Relationship Id="rId5" Type="http://schemas.openxmlformats.org/officeDocument/2006/relationships/image" Target="../media/fImage696.jpeg" TargetMode="Internal"></Relationship><Relationship Id="rId6" Type="http://schemas.openxmlformats.org/officeDocument/2006/relationships/image" Target="../media/fImage697.jpeg" TargetMode="Internal"></Relationship></Relationships>
</file>

<file path=ppt/slides/_rels/slide40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98.jpeg" TargetMode="Internal"></Relationship><Relationship Id="rId3" Type="http://schemas.openxmlformats.org/officeDocument/2006/relationships/image" Target="../media/fImage699.jpeg" TargetMode="Internal"></Relationship><Relationship Id="rId4" Type="http://schemas.openxmlformats.org/officeDocument/2006/relationships/image" Target="../media/fImage700.jpeg" TargetMode="Internal"></Relationship></Relationships>
</file>

<file path=ppt/slides/_rels/slide40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701.jpeg" TargetMode="Internal"></Relationship><Relationship Id="rId3" Type="http://schemas.openxmlformats.org/officeDocument/2006/relationships/image" Target="../media/fImage702.jpeg" TargetMode="Internal"></Relationship><Relationship Id="rId4" Type="http://schemas.openxmlformats.org/officeDocument/2006/relationships/image" Target="../media/fImage703.jpeg" TargetMode="Internal"></Relationship><Relationship Id="rId5" Type="http://schemas.openxmlformats.org/officeDocument/2006/relationships/image" Target="../media/fImage704.jpeg" TargetMode="Internal"></Relationship><Relationship Id="rId6" Type="http://schemas.openxmlformats.org/officeDocument/2006/relationships/image" Target="../media/fImage705.jpeg" TargetMode="Internal"></Relationship><Relationship Id="rId7" Type="http://schemas.openxmlformats.org/officeDocument/2006/relationships/image" Target="../media/fImage706.jpeg" TargetMode="Internal"></Relationship><Relationship Id="rId8" Type="http://schemas.openxmlformats.org/officeDocument/2006/relationships/image" Target="../media/fImage707.jpeg" TargetMode="Internal"></Relationship><Relationship Id="rId9" Type="http://schemas.openxmlformats.org/officeDocument/2006/relationships/image" Target="../media/fImage708.jpeg" TargetMode="Internal"></Relationship><Relationship Id="rId10" Type="http://schemas.openxmlformats.org/officeDocument/2006/relationships/image" Target="../media/fImage709.jpeg" TargetMode="Internal"></Relationship></Relationships>
</file>

<file path=ppt/slides/_rels/slide40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710.jpeg" TargetMode="Internal"></Relationship></Relationships>
</file>

<file path=ppt/slides/_rels/slide40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711.jpeg" TargetMode="Internal"></Relationship></Relationships>
</file>

<file path=ppt/slides/_rels/slide4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2.jpeg" TargetMode="Internal"></Relationship></Relationships>
</file>

<file path=ppt/slides/_rels/slide4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712.jpeg" TargetMode="Internal"></Relationship></Relationships>
</file>

<file path=ppt/slides/_rels/slide4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713.jpeg" TargetMode="Internal"></Relationship></Relationships>
</file>

<file path=ppt/slides/_rels/slide4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714.jpeg" TargetMode="Internal"></Relationship></Relationships>
</file>

<file path=ppt/slides/_rels/slide4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715.jpeg" TargetMode="Internal"></Relationship></Relationships>
</file>

<file path=ppt/slides/_rels/slide4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716.jpeg" TargetMode="Internal"></Relationship></Relationships>
</file>

<file path=ppt/slides/_rels/slide4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717.jpeg" TargetMode="Internal"></Relationship><Relationship Id="rId3" Type="http://schemas.openxmlformats.org/officeDocument/2006/relationships/image" Target="../media/fImage718.jpeg" TargetMode="Internal"></Relationship></Relationships>
</file>

<file path=ppt/slides/_rels/slide4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719.jpeg" TargetMode="Internal"></Relationship></Relationships>
</file>

<file path=ppt/slides/_rels/slide4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720.jpeg" TargetMode="Internal"></Relationship></Relationships>
</file>

<file path=ppt/slides/_rels/slide4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721.jpeg" TargetMode="Internal"></Relationship></Relationships>
</file>

<file path=ppt/slides/_rels/slide4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722.jpeg" TargetMode="Internal"></Relationship><Relationship Id="rId3" Type="http://schemas.openxmlformats.org/officeDocument/2006/relationships/image" Target="../media/fImage723.jpeg" TargetMode="Internal"></Relationship></Relationships>
</file>

<file path=ppt/slides/_rels/slide4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3.jpeg" TargetMode="Internal"></Relationship></Relationships>
</file>

<file path=ppt/slides/_rels/slide4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4.jpeg" TargetMode="Internal"></Relationship></Relationships>
</file>

<file path=ppt/slides/_rels/slide4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5.jpeg" TargetMode="Internal"></Relationship></Relationships>
</file>

<file path=ppt/slides/_rels/slide4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6.jpeg" TargetMode="Internal"></Relationship></Relationships>
</file>

<file path=ppt/slides/_rels/slide4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7.jpeg" TargetMode="Internal"></Relationship></Relationships>
</file>

<file path=ppt/slides/_rels/slide4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8.jpeg" TargetMode="Internal"></Relationship></Relationships>
</file>

<file path=ppt/slides/_rels/slide4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9.jpeg" TargetMode="Internal"></Relationship><Relationship Id="rId3" Type="http://schemas.openxmlformats.org/officeDocument/2006/relationships/image" Target="../media/fImage70.jpeg" TargetMode="Internal"></Relationship></Relationships>
</file>

<file path=ppt/slides/_rels/slide4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71.jpeg" TargetMode="Internal"></Relationship><Relationship Id="rId3" Type="http://schemas.openxmlformats.org/officeDocument/2006/relationships/image" Target="../media/fImage72.jpeg" TargetMode="Internal"></Relationship><Relationship Id="rId4" Type="http://schemas.openxmlformats.org/officeDocument/2006/relationships/image" Target="../media/fImage73.jpeg" TargetMode="Interna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5.jpeg" TargetMode="Internal"></Relationship></Relationships>
</file>

<file path=ppt/slides/_rels/slide5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74.jpeg" TargetMode="Internal"></Relationship><Relationship Id="rId3" Type="http://schemas.openxmlformats.org/officeDocument/2006/relationships/image" Target="../media/fImage75.jpeg" TargetMode="Internal"></Relationship></Relationships>
</file>

<file path=ppt/slides/_rels/slide5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76.jpeg" TargetMode="Internal"></Relationship><Relationship Id="rId3" Type="http://schemas.openxmlformats.org/officeDocument/2006/relationships/image" Target="../media/fImage77.jpeg" TargetMode="Internal"></Relationship></Relationships>
</file>

<file path=ppt/slides/_rels/slide5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78.jpeg" TargetMode="Internal"></Relationship></Relationships>
</file>

<file path=ppt/slides/_rels/slide5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79.jpeg" TargetMode="Internal"></Relationship></Relationships>
</file>

<file path=ppt/slides/_rels/slide5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80.jpeg" TargetMode="Internal"></Relationship></Relationships>
</file>

<file path=ppt/slides/_rels/slide5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81.jpeg" TargetMode="Internal"></Relationship></Relationships>
</file>

<file path=ppt/slides/_rels/slide5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82.jpeg" TargetMode="Internal"></Relationship></Relationships>
</file>

<file path=ppt/slides/_rels/slide5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83.jpeg" TargetMode="Internal"></Relationship></Relationships>
</file>

<file path=ppt/slides/_rels/slide5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84.jpeg" TargetMode="Internal"></Relationship></Relationships>
</file>

<file path=ppt/slides/_rels/slide5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85.jpeg" TargetMode="Interna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6.jpeg" TargetMode="Internal"></Relationship></Relationships>
</file>

<file path=ppt/slides/_rels/slide6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86.jpeg" TargetMode="Internal"></Relationship><Relationship Id="rId3" Type="http://schemas.openxmlformats.org/officeDocument/2006/relationships/image" Target="../media/fImage87.jpeg" TargetMode="Internal"></Relationship></Relationships>
</file>

<file path=ppt/slides/_rels/slide6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88.jpeg" TargetMode="Internal"></Relationship></Relationships>
</file>

<file path=ppt/slides/_rels/slide6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89.jpeg" TargetMode="Internal"></Relationship></Relationships>
</file>

<file path=ppt/slides/_rels/slide6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90.jpeg" TargetMode="Internal"></Relationship></Relationships>
</file>

<file path=ppt/slides/_rels/slide6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91.jpeg" TargetMode="Internal"></Relationship><Relationship Id="rId3" Type="http://schemas.openxmlformats.org/officeDocument/2006/relationships/image" Target="../media/fImage92.jpeg" TargetMode="Internal"></Relationship></Relationships>
</file>

<file path=ppt/slides/_rels/slide6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93.jpeg" TargetMode="Internal"></Relationship></Relationships>
</file>

<file path=ppt/slides/_rels/slide6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94.jpeg" TargetMode="Internal"></Relationship></Relationships>
</file>

<file path=ppt/slides/_rels/slide6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95.jpeg" TargetMode="Internal"></Relationship></Relationships>
</file>

<file path=ppt/slides/_rels/slide6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96.jpeg" TargetMode="Internal"></Relationship></Relationships>
</file>

<file path=ppt/slides/_rels/slide6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97.jpeg" TargetMode="Interna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7.jpeg" TargetMode="Internal"></Relationship></Relationships>
</file>

<file path=ppt/slides/_rels/slide7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98.jpeg" TargetMode="Internal"></Relationship></Relationships>
</file>

<file path=ppt/slides/_rels/slide7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99.jpeg" TargetMode="Internal"></Relationship></Relationships>
</file>

<file path=ppt/slides/_rels/slide7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00.jpeg" TargetMode="Internal"></Relationship></Relationships>
</file>

<file path=ppt/slides/_rels/slide7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01.jpeg" TargetMode="Internal"></Relationship></Relationships>
</file>

<file path=ppt/slides/_rels/slide7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02.jpeg" TargetMode="Internal"></Relationship></Relationships>
</file>

<file path=ppt/slides/_rels/slide7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03.jpeg" TargetMode="Internal"></Relationship></Relationships>
</file>

<file path=ppt/slides/_rels/slide7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04.jpeg" TargetMode="Internal"></Relationship></Relationships>
</file>

<file path=ppt/slides/_rels/slide7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05.jpeg" TargetMode="Internal"></Relationship></Relationships>
</file>

<file path=ppt/slides/_rels/slide7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06.jpeg" TargetMode="Internal"></Relationship></Relationships>
</file>

<file path=ppt/slides/_rels/slide7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07.jpeg" TargetMode="Interna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8.jpeg" TargetMode="Internal"></Relationship></Relationships>
</file>

<file path=ppt/slides/_rels/slide8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08.jpeg" TargetMode="Internal"></Relationship></Relationships>
</file>

<file path=ppt/slides/_rels/slide8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09.jpeg" TargetMode="Internal"></Relationship></Relationships>
</file>

<file path=ppt/slides/_rels/slide8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10.jpeg" TargetMode="Internal"></Relationship></Relationships>
</file>

<file path=ppt/slides/_rels/slide8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11.jpeg" TargetMode="Internal"></Relationship></Relationships>
</file>

<file path=ppt/slides/_rels/slide8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12.jpeg" TargetMode="Internal"></Relationship></Relationships>
</file>

<file path=ppt/slides/_rels/slide8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13.jpeg" TargetMode="Internal"></Relationship></Relationships>
</file>

<file path=ppt/slides/_rels/slide8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14.jpeg" TargetMode="Internal"></Relationship></Relationships>
</file>

<file path=ppt/slides/_rels/slide8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15.jpeg" TargetMode="Internal"></Relationship></Relationships>
</file>

<file path=ppt/slides/_rels/slide8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16.jpeg" TargetMode="Internal"></Relationship></Relationships>
</file>

<file path=ppt/slides/_rels/slide8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17.jpeg" TargetMode="Interna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9.jpeg" TargetMode="Internal"></Relationship></Relationships>
</file>

<file path=ppt/slides/_rels/slide9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18.jpeg" TargetMode="Internal"></Relationship></Relationships>
</file>

<file path=ppt/slides/_rels/slide9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19.jpeg" TargetMode="Internal"></Relationship></Relationships>
</file>

<file path=ppt/slides/_rels/slide9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20.jpeg" TargetMode="Internal"></Relationship></Relationships>
</file>

<file path=ppt/slides/_rels/slide9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21.jpeg" TargetMode="Internal"></Relationship><Relationship Id="rId3" Type="http://schemas.openxmlformats.org/officeDocument/2006/relationships/image" Target="../media/fImage122.jpeg" TargetMode="Internal"></Relationship></Relationships>
</file>

<file path=ppt/slides/_rels/slide9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23.jpeg" TargetMode="Internal"></Relationship></Relationships>
</file>

<file path=ppt/slides/_rels/slide9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24.jpeg" TargetMode="Internal"></Relationship></Relationships>
</file>

<file path=ppt/slides/_rels/slide9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25.jpeg" TargetMode="Internal"></Relationship></Relationships>
</file>

<file path=ppt/slides/_rels/slide9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26.jpeg" TargetMode="Internal"></Relationship></Relationships>
</file>

<file path=ppt/slides/_rels/slide9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27.jpeg" TargetMode="Internal"></Relationship></Relationships>
</file>

<file path=ppt/slides/_rels/slide9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 TargetMode="Internal"></Relationship><Relationship Id="rId2" Type="http://schemas.openxmlformats.org/officeDocument/2006/relationships/image" Target="../media/fImage128.jpeg" TargetMode="Interna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1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1. Introduction &amp;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1.1		What is Management?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Basically, the management involves the following activities: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Wingdings 2"/>
                <a:ea typeface="Wingdings 2"/>
              </a:rPr>
              <a:t>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Planning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- deciding what is to be done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Wingdings 2"/>
                <a:ea typeface="Wingdings 2"/>
              </a:rPr>
              <a:t>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Organizing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- making arrangements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Wingdings 2"/>
                <a:ea typeface="Wingdings 2"/>
              </a:rPr>
              <a:t>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Staffing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- selecting the right people for the job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Wingdings 2"/>
                <a:ea typeface="Wingdings 2"/>
              </a:rPr>
              <a:t>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Directing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- giving instructions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Wingdings 2"/>
                <a:ea typeface="Wingdings 2"/>
              </a:rPr>
              <a:t>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Monitoring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- checking on progress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Wingdings 2"/>
                <a:ea typeface="Wingdings 2"/>
              </a:rPr>
              <a:t>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Controlling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- taking action to remedy hold-ups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Wingdings 2"/>
                <a:ea typeface="Wingdings 2"/>
              </a:rPr>
              <a:t>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Innovating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- coming up with new solutions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Wingdings 2"/>
                <a:ea typeface="Wingdings 2"/>
              </a:rPr>
              <a:t>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Representing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- liaising with users, etc.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1.2		What is Project Management?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Management is the art of maximizing the probability that a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delivers its goals on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Time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, to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Budget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and at the required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Quality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art of planning for the future has always been a human trait. In essence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can be captured on paper with a few simple elements: a start date, an end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date, the tasks that have to be carried out and when they should be finished,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 idea of the resources (people, machines etc) that will be needed during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course of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management							is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application							of knowledge, skills, tools, and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techniques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to project activities to meet project requirements. Project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accomplished through the use of the processes such as: initiating, planning,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executing, controlling, and closing. It is important to note that many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processes within project management are iterative in nature. This is in part due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existence of and the necessity for progressive elaboration in a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throughout the project life cycle; i.e., the more you know about your project,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better you are able to manage it.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3365"/>
                </a:solidFill>
                <a:latin typeface="Verdana"/>
                <a:ea typeface="Verdana"/>
              </a:rPr>
              <a:t>Project management is also defined as a </a:t>
            </a:r>
            <a:r>
              <a:rPr lang="en-US" altLang="ko-KR" dirty="0" smtClean="0" sz="798" b="1">
                <a:solidFill>
                  <a:srgbClr val="003365"/>
                </a:solidFill>
                <a:latin typeface="Verdana"/>
              </a:rPr>
              <a:t>	strategic competency</a:t>
            </a:r>
            <a:r>
              <a:rPr lang="en-US" altLang="ko-KR" dirty="0" smtClean="0" sz="798">
                <a:solidFill>
                  <a:srgbClr val="003365"/>
                </a:solidFill>
                <a:latin typeface="Verdana"/>
              </a:rPr>
              <a:t> that has successfully been </a:t>
            </a:r>
            <a:endParaRPr lang="ko-KR" altLang="en-US" dirty="0" smtClean="0" sz="798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3365"/>
                </a:solidFill>
                <a:latin typeface="Verdana"/>
                <a:ea typeface="Verdana"/>
              </a:rPr>
              <a:t>applied in such high profile projects as  the construction of silk root, organizing and managing the </a:t>
            </a:r>
            <a:endParaRPr lang="ko-KR" altLang="en-US" dirty="0" smtClean="0" sz="798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3365"/>
                </a:solidFill>
                <a:latin typeface="Verdana"/>
                <a:ea typeface="Verdana"/>
              </a:rPr>
              <a:t>Olympics Games, and the construction of Islamabad-Lahore motorway, just to name a few. If </a:t>
            </a:r>
            <a:endParaRPr lang="ko-KR" altLang="en-US" dirty="0" smtClean="0" sz="798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3365"/>
                </a:solidFill>
                <a:latin typeface="Verdana"/>
                <a:ea typeface="Verdana"/>
              </a:rPr>
              <a:t>project management can play a major role in these success stories, just imagine what it might be </a:t>
            </a:r>
            <a:endParaRPr lang="ko-KR" altLang="en-US" dirty="0" smtClean="0" sz="798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3365"/>
                </a:solidFill>
                <a:latin typeface="Verdana"/>
                <a:ea typeface="Verdana"/>
              </a:rPr>
              <a:t>able to do for your own organization. </a:t>
            </a:r>
            <a:endParaRPr lang="ko-KR" altLang="en-US" dirty="0" smtClean="0" sz="798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term project management is sometimes used to describe an organizational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approach to the management of ongoing operations. This approach, more properly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called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management by projects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, treats many aspects of ongoing operations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 to apply project management techniques to them. </a:t>
            </a:r>
            <a:endParaRPr lang="ko-KR" altLang="en-US" dirty="0" smtClean="0" sz="1200"/>
          </a:p>
          <a:p>
            <a:pPr marL="0" indent="0" defTabSz="1524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 fascinating book that provides an economist’s view of software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engineering, Howard Baetjer. Jr, comments on the software process: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Software development is a social learning process. The process is a dialogue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in which the knowledge that must become the software is brought together and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embodied in the software. The process provides interaction between users and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designers: between users and evolving tools, and between designers and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evolving tools [technology] It is an iterative process in which the evolving tool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itself serves as the medium for communication, with each new round of the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dialogue eliciting more useful knowledge from the people involved. 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you build a product or system, it’s important to go through a series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predictable steps – a road map that helps you create a timely, high-quality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result, The road map that you follow is called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‘software process’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engineers and their managers adapt the process to their needs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then follow it. In addition, the people who have ties defined by the process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requested the software play a role in the software process.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 a detailed level, the process that you adopt depends on the software you’re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building. One process might be appropriate for creating software for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aircraft avionics system, while an entirely different process would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indicated for the creation of a web site.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the point of view of a software engineer, the work products are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programs, documents and data produces as a consequence of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engineering activities defined by the process.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software process provides the framework from which a comprehensive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software development can be established.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small number of framework activities are applicable to all software projects,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regardless of their size or complexity.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number of different task sets-tasks, milestones, work products and;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assurance points-enable the framework activities to be adapted to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characteristics of the software project and the requirements of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Finally, umbrella activities – such as software quality assurance,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configuration management, and measurement – overlay the process model.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Umbrella activities are independent of anyone framework activity and occur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throughout the process. 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specification.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Called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facilitated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application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specification techniques "(FAST).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approach encourages the creation of a joint team of customers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developers who work together to: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Identify the problem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Propose elements of the solution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Negotiate different approaches and specify a preliminary set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solution requirements.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FAST has been used predominantly by the information systems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community, but the technique offers potential for improved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communication in applications of all kinds.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Many different approaches to FAST have been proposed. Each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makes use of a slightly different scenario, but all apply some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variation on the following basic guidelines: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A meeting is conducted at a neutral site and attended by both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engineers and customers.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Rules for preparation and participation are established.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An agenda is suggested that is formal enough to cover all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important points but informal enough to encourage the free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flow of ideas.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A ‘facilitator’ (can be a; customer, a developer, or an outsider)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controls the meeting.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A "definition mechanism" (can be work sheets, flip charts,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wall stickers or an electronic bulletin board, chat room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virtual forum) is used.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goal is to identify the problem, propose elements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solution, negotiate different approaches, and specify a preliminary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set of solution requirements in an atmosphere that is conducive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accomplishment of the goal.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better understand the flow of events as they occur in a typical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FAST meeting, we present a brief scenario that outlines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sequence of events that lead up to the meeting, occur during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meeting, and follow the meeting.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Initial meetings between the developer and customer occur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basic questions and answers help to establish the scope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problem and the overall perception of a solution. Out of these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initial meetings, the developer and customer write a one- or two-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page "product request." A meeting place, time, and date for FAST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selected and a facilitator is chosen. Attendees from both the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100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and customer/user organizations are invited to attend.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product request is distributed to all attendees before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meeting date.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							Quality Function Deployment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quality management technique that translates needs of customers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into technical requirements of software.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Normal Requirement: meeting objectives &amp; goals stated for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or system during meeting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Expected Requirement: Implicit to products / system and may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so fundamental that customer does not explicitly state them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Exciting Requirement: Features beyond customer’s expectation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prove to be very satisfying when present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							Use Cases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requirements are gathered as part of: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Informal meeting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FAST or QFD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SW Engineer can create a set of scenario that identify a thread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usage for system to be constructed; providing a description of how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will be used.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							Analysis Principles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variety of modeling notations are developed by investigators.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analysis method has a unique point of view. However 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 methods are related by a set of operational principles like: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The information domain of a problem must be represented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understood.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The functions that the software is to perform must be defined.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The behavior of the software (as a sequence of external events)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must be represented.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The models that depict information function and behavior must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partitioned in a manner that uncovers details in a layered (or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hierarchical) fashion.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101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The analysis process should move from essential information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toward implementation detail.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							Software Prototyping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 should be conducted regardless of the SW engineering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paradigm. (Various approaches apply)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some cases it is possible to apply operational analysis principles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derive a model of SW from which a design can be developed.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other situation Requirement Elicitation (FAST, QFD etc)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conducted and a model is built, called Prototype. </a:t>
            </a:r>
            <a:endParaRPr lang="ko-KR" altLang="en-US" dirty="0" smtClean="0" sz="1200"/>
          </a:p>
          <a:p>
            <a:pPr marL="0" indent="0" defTabSz="15240" algn="l">
              <a:lnSpc>
                <a:spcPts val="4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102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15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2. Software Development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Technical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2.11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Requirements Management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The Software Requirements Specification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Software Requirements Specification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is produced at the culmination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 task, The function and performance allocated to software as part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engineering are refined by establishing a complete information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description, a detailed functional description, a representation of system behavior,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indication of performance requirements and design constraints, appropriate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validation criteria, and other: information pertinent to requirements. The National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Bureau of Standards; IEEE (Standard No. 830-1984), and the U.S. Department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Defense have all proposed candidate formats for software requirements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specifications (as well as other software engineering documentation).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Mode of specification has a great impact on quality of solution. Forcing SWE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 with incomplete, inconsistence, or misleading specifications result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frustration and confusion affecting: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Quality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Timeliness and 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Completeness of SW product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Principles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Separate functionality from implementation.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 a model of desired behavior of a system that encompasses data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functional response of a system to various stimuli from the environment.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Establish the context in which SW operates by specifying the manner in which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other system components interact with software.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Define the environment in which system operates and indicate how a highly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inter-wined collection of agents react to stimuli in the environment (changes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objects) produced by those agents.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Create a cognitive model rather than a design or implementation model.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Cognitive model describes a system as perceived by its user community. </a:t>
            </a:r>
            <a:endParaRPr lang="ko-KR" altLang="en-US" dirty="0" smtClean="0" sz="120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103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Recognize that; “the specifications must be tolerant of incompleteness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augmentable.”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specification is always a model –an abstraction-of some real (or envisioned)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situation that is normally quite complex. Hence it will be incomplete and will exit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 many levels of detail.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Establish the content and structure of a specification in a way that will enable it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amenable to change.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Representation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Representation format and content should be relevant to the problem. (A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general outline of SRS can be developed).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contained within the specification should be nested.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should reveal layers of information so that reader can move to the level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detail required. Paragraph &amp; diagram number scheme to indicate level.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Diagrams and other notational forms should be restricted in number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consistent in use. (Confusing or inconsistent notations, whether graphical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 symbolic degrades understating and foster errors.)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Representation should be revisable.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content of specification will change. Ideally, CASE tools should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available to update all representations that are affected by each change.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function and performance allocated to software as part of system engineering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refined by establishing: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A complete information description,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A detailed functional description,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A representation of system behavior,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An indication of performance requirements and design constraints,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Appropriate validation criteria, and other: information pertinent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Introduction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of the software requirements specification states the goals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objectives of the software, describing it in the context of the computer-based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system; actually, the Introduction may be nothing more than the software scope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planning document. 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104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Software Requirements Specification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is produced at the culmination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 task. The function and performance allocated to software as part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engineering are refined by establishing: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A complete information description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A detailed functional description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A representation of system behavior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An indication of performance requirements and design constraints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Appropriate validation criteria and other information pertinent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Information Description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provides a detailed description of the problem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must solve. Information content, flow, and structure are documented.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Hardware, software, and human interfaces are described (or external system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elements: and internal software functions.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description of each function required to solve the problem is presented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Functional Description. 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processing narrative is provided for each function: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Design constraints are stated and justified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Performance characteristics are stated, and 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One or more diagrams are included to graphically represent the overall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structure of the software and interplay among software functions and other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system elements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Behavioral Description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section of the specification examines the operation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as a consequence of external events and internally generated control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characteristics.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Validation Criteria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is probably the most important and, ironically, the most often,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neglected section of 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Software Requirements specification. 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How do we recognize a successful implementation?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What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classes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of tests must be conducted to validate function, performance,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constraints?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 neglect this section because completing it demands a thorough understanding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software requirements-something that we often do not have at this stage.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Yet, specification of validation criteria acts as an implicit review of all other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requirements. It is essential that time and attention be given to this section.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Finally, the specification includes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Bibliography and Appendix.  </a:t>
            </a:r>
            <a:endParaRPr lang="ko-KR" altLang="en-US" dirty="0" smtClean="0" sz="1200" i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105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The bibliography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contains references to all documents that relate to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software. These include other software engineering documentation,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technical references, vendor literature, and; standards.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The appendix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contains information that supplements the specifications.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Tabular data, detailed description of algorithms, charts, graphs and other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material, are presented as appendixes.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many cases 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Software Requirements Specification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may be accompanied by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executable prototype (which in some cases may replace the specification),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paper prototype or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Preliminary User's Manual.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Preliminary Users Manual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presents the software as a black box: That is, heavy emphasis is placed on user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input and the resultant output. The manual can serve as a valuable tool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uncovering problems at the human/machine interface.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Review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review of 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Software Requirements Specification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(and/or prototype)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conducted by both the software developer and the customer.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Extreme care should be taken in conducting the review because the specification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forms the foundation of the development phase.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review is first conducted at a macroscopic level; that is, reviewers attempt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ensure that the specification is complete, consistent, and accurate when the overall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information, functional, and behavioral domains; are considered. However,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fully explore each of these domains, the review becomes more detailed,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examining not only broad descriptions but the way in which requirements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worded. For example, when specifications contain "vague terms" (e.g.,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some,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sometimes, often, usual ordinarily, most,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or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mostly),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reviewer should flag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statements for further clarification.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Once the review is complete, the Software Requirements Specification is "signed-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off by both the customer and the developer. The specification becomes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"contract" for software development. Requests for changes in requirements after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specification is finalized will not be eliminated. But the customer should note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each after- the-fact change is an extension of software scope and therefore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increase cost, and/or protract the schedule.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Even with the best review procedures in place, a number of common specification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problems persist. The specification is difficult to "test" in any meaningful way,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therefore inconsistency or omissions may pass unnoticed. During the review,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changes to the specification may be recommended. It can be extremely difficult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assess the global impact of a change; that is, how a change in one function affects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for other functions. Modem software engineering environments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incorporate CASE tools that have been developed to help solve these problems. 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106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16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2. Software Development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Technical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2.12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Design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Management Aspect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Major design styles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Object, structured, data-structured design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Foundational design concepts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Information hiding, abstraction, encapsulation, Inheritance, basic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algorithms &amp; data structures, ...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Attributes of SW Design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design is actually a multi step process that focuses on four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distinct attributes of a program: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Data structure,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Software architecture,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Interface representations, and procedural (algorithmic) detail.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design process translates requirements into a representation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that can be assessed for quality before coding begins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. 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Like requirements, the design is documented and becomes part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configuration.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is the technical kernel of software engineering. During design,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progressive refinements of data structure, architecture, interfaces,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procedural detail of software components are developed, reviewed,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results in representations of software that can be assessed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quality. A number of fundamental software design principles and concepts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have been proposed over the past four decades.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principles guide the software engineer as the design process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proceeds. Design concepts provide basic criteria for design quality. 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107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a.							Code generation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design must be translated into a machine-readable form.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code generation step performs this task. If design is performed in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detailed manner, code generation can be accomplished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mechanistically.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b.							Testing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Once code has been generated, program testing begins. The testing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 focuses on the logical internals of the software, ensuring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all statements have been tested and on the functional externals;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is, conducting tests to uncover errors and ensure that defined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input will produce actual results that agree with required results.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Key Features of Design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number of fundamental software design principles and concepts have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been proposed over the past four decades. Design principles guide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engineer as the design process proceeds. Design concepts provide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basic criteria for design quality.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Support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Support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will undoubtedly undergo change after it is delivered to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 (a possible exception is embedded software). Change will occur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because errors have been encountered, because the software must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adapted to accommodate changes in its external environment (e.g.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 required because of a new operating system or peripheral device),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 because the customer requires functional or performance enhancements.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support/maintenance reapplies each of the preceding phases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existing program rather than a new one.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Modularity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Modularity (in both program and data) and the concept of abstraction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enable the designer to simplify and reuse software components.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Refinement provides a mechanism for representing successive layers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functional detail. Program and data structure contribute to an overall view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software architecture, while procedure provides the detail necessary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algorithm implementation.  </a:t>
            </a:r>
            <a:endParaRPr lang="ko-KR" altLang="en-US" dirty="0" smtClean="0" sz="1200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108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hiding and functional independence provide heuristics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achieving effective modularity.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 try to solve the problem by rushing through the design process so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enough time will be left at the end of the project to uncover errors that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were made because we rushed through the design process.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The moral is this: Don't rush through it! Design is worth the effort. 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Standard design approaches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Exception handling,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Localization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Portability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Reuse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Input/output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Memory management,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Performance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2.13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Construction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Coding practices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Naming, layout, documentation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Data-related concepts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Scope, persistence, binding time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Data usage guidelines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Bytes, arrays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Use of construction tools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Programming environment, group work support (documents, code),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code libraries &amp; generators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2.14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Software Configuration management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configuration management (SCM) takes care of changes in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process. SCM identifies controls, audits, and reports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modifications that occur during software development. SCM helps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maintain the integrity of configurable items produced during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development. SCM is an integral part of Software Quality Assurance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(SQA). SCM involves assessing the impact of the changes made during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SQA activities and making decisions based on cost and benefit analysis.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SCM is used to establish and maintain integrity of software items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ensure that they can be traced easily. SCM helps define a library structure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storage and retrieval of software items. 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109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5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3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1. Introduction &amp;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1.8      Project Dimensions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Product and Technology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The 80:20, rule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was originated by Vilfredo Pareto, an Italian economist who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studies the distribution of wealth in a variety of countries around 1900. 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discovered a common phenomenon: about 80% of the wealth in most countries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was controlled by a consistent minority -- about 20% of the people. Pareto called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a "predictable imbalance." His observation eventually became known 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either the "80:20 rule" or "Pareto's Principle."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credit for adapting Pareto's economic observations to business goes to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"Father of Total Quality Management," service quality consultant Joseph 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Juran. In 1950, he published "The Quality Control Handbook," which first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recognized the applicability of the Pareto principle in the context of inventory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management, e.g.: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	20% of the repair parts normally account for 80 percent of the total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inventory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	80% of production volume usually comes from 20% of the producers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He subsequently recognized that this rule of thumb was universally applicable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across fields of endeavor. As a credit to Pareto's work, Juran named his finding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Pareto Principle. This universal management theory became generalized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"the 80-20 Rule":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"80:20 rule" has become one of the best known "leadership shorthand terms"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reflecting the notion that most of the results (of a life, of a program, of a financial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campaign) come from a minority of effort (or people, or input).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Rule, states that a small number of causes (20%) is responsible for a large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percentage (80%) of the effect. It means that in anything a few (20 percent)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vital and many (80 percent) are trivial.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is an inherent imbalance between cause and effect, effort and reward, inputs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outputs, etc; and that imbalance tends to the ratio of 80:20. So, if we know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which 20% of our work produces 80% of our income, we can do more of it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our income will increase proportionately! </a:t>
            </a:r>
            <a:endParaRPr lang="ko-KR" altLang="en-US" dirty="0" smtClean="0" sz="1200"/>
          </a:p>
          <a:p>
            <a:pPr marL="0" indent="0" defTabSz="15240" algn="l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To ensure that project stays consistent over time: You need to: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a)							Evaluate proposed changes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b)						Track the changes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c)							Control the Version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d)						Check integrity of Source code, documents, plans, design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e)							Ensure quality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Software Configuration Management Activities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SCM is used to establish and maintain integrity of software items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ensure that they can be traced easily. Using SCM, you can define a library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structure for storage and retrieval of software items. SCM needs to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performed at all phases in the SDLC of a software project. The various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SCM activities are: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Identifying Objects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Controlling Versions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Controlling Changes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Auditing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Communicating Changes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							Identifying Objects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first activity in SCM involves identifying software configurable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items (SCIs). SCI is an aggregation of software that is designated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configuration management. It is treated as a single entity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configuration management process. For example, design documents,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program code, test case, and custom requirement document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configurable items.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use the Item Traceability Matrix to identify SCIs at the end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phase. A sample of Item Traceability Matrix is displayed in Table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 In the table, you can see the different SCIs in different phases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process.  </a:t>
            </a:r>
            <a:endParaRPr lang="ko-KR" altLang="en-US" dirty="0" smtClean="0" sz="1200"/>
          </a:p>
          <a:p>
            <a:pPr marL="0" indent="0" defTabSz="15240" algn="l">
              <a:lnSpc>
                <a:spcPts val="1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110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68170" y="1094105"/>
            <a:ext cx="5126990" cy="54292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7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7240" y="1633855"/>
            <a:ext cx="6217920" cy="160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7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7240" y="3230880"/>
            <a:ext cx="6217920" cy="177419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Table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1: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Item Traceability Matrix  </a:t>
            </a:r>
            <a:endParaRPr lang="ko-KR" altLang="en-US" dirty="0" smtClean="0" sz="1200" i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Deliverable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Name </a:t>
            </a:r>
            <a:endParaRPr lang="ko-KR" altLang="en-US" dirty="0" smtClean="0" sz="1200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Specification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Program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Specification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Code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Code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Code B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Code C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Unit Test </a:t>
            </a:r>
            <a:endParaRPr lang="ko-KR" altLang="en-US" dirty="0" smtClean="0" sz="1200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Test Document  </a:t>
            </a:r>
            <a:endParaRPr lang="ko-KR" altLang="en-US" dirty="0" smtClean="0" sz="1200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Cases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Database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Document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identify SCls, you need to first breakdown the project deliverable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the SCI level. Each phase in the project has its own deliverables.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trace the deliverables, you need to map the SCls to the phases in which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they are delivered.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							Controlling Versions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Version control combines procedures and tools to manage different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versions of configuration objects that are created during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development. To control versions, you can use Version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 Register. In Version Control Register, you enter the details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components, such as component identification numbers, their versions,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dates of validity. It is advisable to release a baseline after a version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released. Baseline is a specification or a product that is formally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reviewed and agreed upon. This serves as the basis for further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development. Baseline can be changed only through formal change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 procedures. A baseline consists of a set of SCIs that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logically related to each other. Baselines are established when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subsequent changes to the SCIs need to be controlled. Version control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essential so that everybody uses only the latest version. Any kind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version mismatch might result in rework.  </a:t>
            </a:r>
            <a:endParaRPr lang="ko-KR" altLang="en-US" dirty="0" smtClean="0" sz="1200"/>
          </a:p>
          <a:p>
            <a:pPr marL="0" indent="0" defTabSz="1524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111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227" name="Rect 3"/>
          <p:cNvSpPr>
            <a:spLocks noGrp="1" noChangeArrowheads="1"/>
          </p:cNvSpPr>
          <p:nvPr/>
        </p:nvSpPr>
        <p:spPr>
          <a:xfrm rot="0">
            <a:off x="3816350" y="1377950"/>
            <a:ext cx="2933065" cy="1701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Design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Construction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Testing </a:t>
            </a:r>
            <a:endParaRPr lang="ko-KR" altLang="en-US" dirty="0" smtClean="0" sz="1200" b="1"/>
          </a:p>
        </p:txBody>
      </p:sp>
      <p:sp>
        <p:nvSpPr>
          <p:cNvPr id="228" name="Rect 3"/>
          <p:cNvSpPr>
            <a:spLocks noGrp="1" noChangeArrowheads="1"/>
          </p:cNvSpPr>
          <p:nvPr/>
        </p:nvSpPr>
        <p:spPr>
          <a:xfrm rot="0">
            <a:off x="1941830" y="1106170"/>
            <a:ext cx="4841240" cy="380111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Phase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Requirement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Analysis </a:t>
            </a:r>
            <a:endParaRPr lang="ko-KR" altLang="en-US" dirty="0" smtClean="0" sz="1200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Requirement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Analysis Document </a:t>
            </a:r>
            <a:endParaRPr lang="ko-KR" altLang="en-US" dirty="0" smtClean="0" sz="1200"/>
          </a:p>
          <a:p>
            <a:pPr marL="0" indent="0" defTabSz="15240" algn="l">
              <a:lnSpc>
                <a:spcPts val="14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Cases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Test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Database Design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Specification </a:t>
            </a:r>
            <a:endParaRPr lang="ko-KR" altLang="en-US" dirty="0" smtClean="0" sz="12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17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2. Software Development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Technical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2.14  Software Configuration management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b.							Controlling Versions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Version control combines procedures and tools to manage different versions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configuration objects that are created during software product development.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control versions, you can use Version Control Register. In Version Control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Register, you enter the details of components, such as component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identification numbers, their versions, and dates of validity. It is advisable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release a baseline after a version is released. Baseline is a specification or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that is formally reviewed and agreed upon. This serves as the basis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further development. Baseline can be changed only through formal change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 procedures. A baseline consists of a set of SCIs that are logically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related to each other. Baselines are established when subsequent changes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SCIs need to be controlled. Version control is essential so that everybody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uses only the latest version. Any kind of version mismatch might result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rework.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c.								Controlling Changes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Uncontrolled change can lead to chaos. Change control combines human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procedures and automated tools to provide a mechanism for controlling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change. The purpose of change control is to monitor and control changes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order to baseline SCIs. There are various reasons that trigger changes.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problem report might call for a change. Similarly, suggestions or ideas from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brainstorming sessions and feedback from clients can result in change.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Modifications or addition to functionality and changes in environment can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also cause changes. The Figure 1 explains the formal change control process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using a flow chart.  </a:t>
            </a:r>
            <a:endParaRPr lang="ko-KR" altLang="en-US" dirty="0" smtClean="0" sz="1200"/>
          </a:p>
          <a:p>
            <a:pPr marL="0" indent="0" defTabSz="15240" algn="l">
              <a:lnSpc>
                <a:spcPts val="14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112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0935" y="1481455"/>
            <a:ext cx="3005455" cy="576643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7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Start </a:t>
            </a:r>
            <a:endParaRPr lang="ko-KR" altLang="en-US" dirty="0" smtClean="0" sz="1200" b="1"/>
          </a:p>
          <a:p>
            <a:pPr marL="0" indent="0" defTabSz="15240" algn="l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Change request is made</a:t>
            </a:r>
            <a:endParaRPr lang="ko-KR" altLang="en-US" dirty="0" smtClean="0" sz="1200" b="1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Change request is logged</a:t>
            </a:r>
            <a:endParaRPr lang="ko-KR" altLang="en-US" dirty="0" smtClean="0" sz="1200" b="1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Change request is evaluated</a:t>
            </a:r>
            <a:endParaRPr lang="ko-KR" altLang="en-US" dirty="0" smtClean="0" sz="1200" b="1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Outcome is notified </a:t>
            </a:r>
            <a:endParaRPr lang="ko-KR" altLang="en-US" dirty="0" smtClean="0" sz="1200" b="1"/>
          </a:p>
          <a:p>
            <a:pPr marL="0" indent="0" defTabSz="1524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Is the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Yes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Request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Rejected? </a:t>
            </a:r>
            <a:endParaRPr lang="ko-KR" altLang="en-US" dirty="0" smtClean="0" sz="1200" b="1"/>
          </a:p>
          <a:p>
            <a:pPr marL="0" indent="0" defTabSz="15240" algn="l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No </a:t>
            </a:r>
            <a:endParaRPr lang="ko-KR" altLang="en-US" dirty="0" smtClean="0" sz="1200" b="1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Yes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Deferred? </a:t>
            </a:r>
            <a:endParaRPr lang="ko-KR" altLang="en-US" dirty="0" smtClean="0" sz="1200" b="1"/>
          </a:p>
          <a:p>
            <a:pPr marL="0" indent="0" defTabSz="1524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No </a:t>
            </a:r>
            <a:endParaRPr lang="ko-KR" altLang="en-US" dirty="0" smtClean="0" sz="1200" b="1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Change request is implemented</a:t>
            </a:r>
            <a:endParaRPr lang="ko-KR" altLang="en-US" dirty="0" smtClean="0" sz="1200" b="1"/>
          </a:p>
          <a:p>
            <a:pPr marL="0" indent="0" defTabSz="15240" algn="l">
              <a:lnSpc>
                <a:spcPts val="9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1: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Formal Change Control Process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request for change triggers that change control procedure. Then request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logged in the change request register. Next, the change request number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recorded in the change request evaluation plan. The request is evaluated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analyzed to check if the change is valid. Change request is also evaluated in </a:t>
            </a:r>
            <a:endParaRPr lang="ko-KR" altLang="en-US" dirty="0" smtClean="0" sz="1200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113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233" name="Rect 3"/>
          <p:cNvSpPr>
            <a:spLocks noGrp="1" noChangeArrowheads="1"/>
          </p:cNvSpPr>
          <p:nvPr/>
        </p:nvSpPr>
        <p:spPr>
          <a:xfrm rot="0">
            <a:off x="2167255" y="7272655"/>
            <a:ext cx="716915" cy="40513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Stop </a:t>
            </a:r>
            <a:endParaRPr lang="ko-KR" altLang="en-US" dirty="0" smtClean="0" sz="1200" b="1"/>
          </a:p>
        </p:txBody>
      </p:sp>
      <p:sp>
        <p:nvSpPr>
          <p:cNvPr id="234" name="Rect 3"/>
          <p:cNvSpPr>
            <a:spLocks noGrp="1" noChangeArrowheads="1"/>
          </p:cNvSpPr>
          <p:nvPr/>
        </p:nvSpPr>
        <p:spPr>
          <a:xfrm rot="0">
            <a:off x="2267585" y="5403850"/>
            <a:ext cx="589280" cy="3448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Is the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Request </a:t>
            </a:r>
            <a:endParaRPr lang="ko-KR" altLang="en-US" dirty="0" smtClean="0" sz="1200" b="1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terms of the number of items affected and the effort involved in effecting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change. Finally, the possible outcome of the change request is communicated.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request for change is rejected, deferred, or approved. If the request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 is rejected, the requestor needs to log a fresh request. A deferred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 request is evaluated at a later date while the change request that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approved is implemented.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tools that provide facilities to check in and check out so that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same version of the object is not updated more than once. The check-in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checkout facilities provide synchronization control. Synchronization control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helps to ensure that parallel changes performed by two different people do not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overwrite one another.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d.							Auditing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Configuration audit is conducted formally by the SQA group in projects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where SCM is a formal activity. The identification, version control,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 control tasks help the developer maintain order and decorum in 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environment of change. However, the control mechanisms track a change only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until an item is generated. FTRs and software configuration audits (SCA)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conducted to ensure that change is properly implemented. FTR verifies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technical correctness of the SCI that is subjected to change. SCA assesses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those characteristics of an SCI that are not considered during FTRs. Audit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verifies whether the changes specified in the request for change are made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additional modifications, if any, are also noted. Audits ensure that FTRs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conducted to check for technical correctness. Audits verify that changes made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highlighted in the SCI. The change date and change author are specified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the attributes of SCI reflect the change. The SCM procedures for noting,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recording, and reporting change are also followed. Audits also ensure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related SCIs are updated.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e.								Communicating Changes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Another task of SCM is communicating changes. This task ensures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communication between different members in the project. It notes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performed, the time when they are performed, those involved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activities, and those affected by the activities. In short, the task is all about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status reporting. In a large project, there is a possibility of miscommunication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among various people involved in the project. This is usually done using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configuration status report shown in Table 11.7. The table contains the name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SCI, the latest released version, the date of release, brief description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changes performed, and associated change request. Further details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changes can be obtained from the associated change request. There can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instances where two developers may be trying to modify the same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configurable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item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with different and conflicting intentions. Absence of status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reporting could result in incorrect decisions being taken or important decisions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114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not being communicated. At times, those who should be pointing out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serious side effects caused by a change are not aware of the implementation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change. There are also instances of version mismatch when teams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unaware of the latest version to be followed. To avoid such hazards due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lack of communication among the project team, changes are communicated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among team members. Therefore, status reporting provides information about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change to those who need to know. Software configuration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takes care of changes in a software process. SCM identifies controls, audits,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reports modifications that occur during software development. SCM helps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maintain the integrity of configurable items produced during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Software Configuration Management Vs Software Maintenance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SCM is an integral part of SQA. SCM involves assessing the impact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changes made during SQA activities and making decisions based on cost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benefit analysis. SCM can be defined as the art of identifying, organizing,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controlling changes in a software project with the objective of minimizing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mistakes. SCM is different from software maintenance. Software maintenance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required after the software is delivered to the client and is put into operation.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opposed to this, SCM is a set of tracking and controlling activities that begins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a software project begins and ends only when the software is taken out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operation.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Baselines vs. Interim Versions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SCM differentiates between baselines and interim versions. A baseline is a tested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certified version of a system. Baselines can be assigned version numbers such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1.0, 2.0, 3.0, and so on. A baseline usually undergoes intensive testing. Interim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versions, on the other hand, have version numbers, such as 1.1 or 1.2. The interim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version is a temporary version. Interim versions have a short life and survive only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bug fixing, testing, or debugging. However, interim versions also have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unique version number or name. Baselines are more visible with the marketing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and the vendors than the interim versions. However, as part of SCM, 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versions of changes are saved, clearly labeled, and archived. Archiving is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 of maintaining controlled copies of prior versions. Archiving helps in re-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creating earlier versions in the event of data loss or data corruption.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Effective Configuration Control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Effective configuration control requires effective and well-defined organization.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Any configuration control method must be based on the following four concepts: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clearly defined configuration management authority must be established.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Configuration control standards, procedures and guidelines must be produced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distributed to the developers.  </a:t>
            </a:r>
            <a:endParaRPr lang="ko-KR" altLang="en-US" dirty="0" smtClean="0" sz="1200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115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Configuration control cannot be effective without the necessary tools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facilities.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configuration management plan must be developed at the beginning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configuration management environment consists of the resources necessary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the implementation of the configuration control plan.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Configuration control tools, including: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Automatic version control and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Change control tools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Monitoring, auditing and registration support utilities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Storage facilities; a safe repository for all approved configuration items,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including: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On-site storage for the day to day development process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Off-site storage for catastrophe recovery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Guidelines for effective configuration management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following are some additional guidelines for effective configuration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management. Some of these guidelines are equally applicable to other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support functions.  </a:t>
            </a:r>
            <a:endParaRPr lang="ko-KR" altLang="en-US" dirty="0" smtClean="0" sz="1200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Configuration management requires authority in order to be effective.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authority must be clearly delegated by the project manager to the responsible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engineers. Any configuration management plan will become meaningless if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plan cannot be enforced.  </a:t>
            </a:r>
            <a:endParaRPr lang="ko-KR" altLang="en-US" dirty="0" smtClean="0" sz="1200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Blunt enforcement of any plan policy or standard is best avoided, whenever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possible. One of the qualities of		a good manager is the ability to apply policy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minimal enforcement. Whenever policies and standards are readily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accepted by the developers, they are more willingly followed and there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fewer rejections of submitted material. This leads to a more efficient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process.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Configuration management should be implemented from the start of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project. Many of the formal documents issued during the initial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concept phase are crucial for the requirements and design phases, and must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placed under configuration control.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The early application of configuration management is especially important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rapid prototyping, spiral models, or other iterative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methodologies. These development approaches initially produce several </a:t>
            </a:r>
            <a:endParaRPr lang="ko-KR" altLang="en-US" dirty="0" smtClean="0" sz="1200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116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versions of each product. Many different versions can become an engineering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nightmare without orderly configuration control.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Occasionally some software configuration control activities may overlap with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quality assurance activities. In small projects, these two functions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may be assigned to a single support engineer. Even in large projects, these two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functions are sometimes performed by a single support group.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Misapplication of Guidelines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should be noted that configuration management can be greatly exaggerated.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various configuration control activities are not an objective in themselves,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they are a means.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 typical example of the misapplication of configuration management (and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misguided quality control), is a requirement to modify reused software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comply with current standards and procedures.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Reused software is software developed previously in another project,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found suitable to be incorporated into the current project. In such cases it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rarely makes sense to modify a complete and working product in order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make it comply with administrative standards intended to make it a complete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working product.  </a:t>
            </a:r>
            <a:endParaRPr lang="ko-KR" altLang="en-US" dirty="0" smtClean="0" sz="1200"/>
          </a:p>
          <a:p>
            <a:pPr marL="0" indent="0" defTabSz="15240" algn="l">
              <a:lnSpc>
                <a:spcPts val="3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117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18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2. Software Development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Technical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2.15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Quality Assurance Management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Definition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According to American Heritage Dictionary, quality is defined as "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an inherent or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distinguishing characteristic or a property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".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distinguishing characteristics of a software product are the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cyclomatic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complexity, cohesion, function points, and lines of code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These characteristics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software product define the quality of the product.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The US DOD (1988) defines software quality rather simply as: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The ability of a software product to satisfy its specified requirements.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The British Standards Institution (1986) has stated that: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“Quality is in the eye of the beholder, a matter, of the client's judgment.”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Quality Standards and Procedures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quality of software is said to be high if it meets the standards and procedures,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defined for the product. Standards are criteria to which the products are compared.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there may be standards that govern the quality review process.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Documentation standard design standard and code standard are the three types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standards that software projects usually follow.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Documentation standard specifies the form and content for planning, control,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documentation. Design standards provide rules and methods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translating the software requirements into software design. The design standards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specified in the form and content of the product design.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Unlike documentation standard, code standard defines the language in which code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should be written. The standard clearly mentions the structures, style conventions,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rules for data structures and interfaces that will be implemented in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118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Procedures are criteria to which the development and control processes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compared. Procedures are explicit steps followed in a process. Procedures need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properly documented because they are needed for configuration management,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nonconformance reporting, corrective action, testing, and formal inspections.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Proper documentation of procedures is necessary because SQA activities rely 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them for project compliance. Organizations normally enforce quality standards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the help of checklists, common error lists, and standards and guidelines.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Concepts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quality depends on its conformance to software requirements,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standards, and implicit requirements.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software development, the quality of a product depends on the quality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design.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quality of product design, in turn, depends on how effectively the product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designer captures the client requirements and specifications. At times, the client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has some implicit requirements that are not captured in the requirements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document. There are three things that guide requirements: want, desire, and wish.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Usually, wants are captured explicitly in the requirements documents. However, if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manage to capture desires and wishes, the product becomes a great success.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product designer needs to state these implicit requirements clearly during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analysis. The adherence to these implicit requirements is the key attribute that sets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one product apart from another.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product quality also depends on how strictly, and to what degree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developer adheres to design specifications. This is what the concept quality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meeting or exceeding our client's needs and requirements' means.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product quality is said to be high if the product is manufactured according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specifications.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Quality Control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control is a series of review activities, such as: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Inspections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Reviews and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Tests, used throughout the SDLC of the software product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objective of quality control is to find problems as early as possible and fix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control ensures that the software product meets the requirements defined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 every stage in its development. 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119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know 20 percent of you stock takes up 80 percent of your warehouse space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that 80 percent of your stock comes from 20 percent of your suppliers. Also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80 percent of your sales will come from 20 percent of your sales staff. 20 percent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your staff will cause 80 percent of your problems, but another 20 percent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your staff will provide 80 percent of your production. It works both ways.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Some Sample 80/20 Rule Applications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80% of process defects arise from 20% of the process issues.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20% of your sales force produces 80% of your company revenues.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80% of delays in schedule arise from 20% of the possible causes of the delays.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80% of customer complaints arise from 20% of your products or services.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How It Can Help You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The value of the Pareto Principle for a manager is that it reminds you to focus 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20 percent that matters. Of the things you do during your day, only 20 percent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really matter. Those 20 percent produce 80 percent of your results. Identify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Characteristic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focus on those things. When the fire drills of the day begin to sap your time,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remind yourself of the 20 percent you need to focus on. If something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 has to slip, if something isn't going to get done, make sure it's not part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20 percent.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Pareto's Principle, the 80/20 Rule, should serve as a daily reminder to focus 80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percent of your time and energy on the 20 percent of you work that is really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important. Don't just "work smart", work smart on the right things.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Size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larger product, there will be more requirements and features to deliver,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eventually it will take more time in its production. So if you cut the size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produce to half it will save you 60% of the effort.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Characteristic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Development Tools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0410" y="8284210"/>
            <a:ext cx="6291580" cy="5918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is provision for feedback mechanism during quality control. Any slippage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meeting the requirements during the development process is communicated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development team immediately.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Feedback ensures that errors or misses found during quality control are rectified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soon as they are detected.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software development, quality control plays a valuable role by evaluating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products against standards and specifications.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control activities can be fully automated manual, or a combination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these. Quality control involves monitoring specific project results to determine if: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They comply with relevant quality standards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Identifying ways to eliminate causes of unsatisfactory results.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results include both: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Product results, such as deliverables,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Project management results, such as cost and schedule performance.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Quality Factors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a number of factors that determine the quality of a software product.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factors can be measured either directly or indirectly. McCall (MCC77)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his colleagues proposed some software quality factors based on three most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important aspects of a software product: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Product operation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Product revision and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Product transition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							Product Operation Factors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product operation factors determine the quality of software when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program is executed. Good quality software is not only correct and reliable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but also delivers correct performance in all circumstances. Some of the factors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product operation are correctness, reliability, efficiency, integrity,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usability. You can look at the factor description in Table 1.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Table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1: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Product Operation Factors</a:t>
            </a:r>
            <a:endParaRPr lang="ko-KR" altLang="en-US" dirty="0" smtClean="0" sz="1200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Correctness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Accuracy of the program and the extent to which it fulfills design specifications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Reliability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Extent to which the program is secure and its ability to recover quickly from failure.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120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0410" y="914400"/>
            <a:ext cx="6291580" cy="29845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1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0410" y="1210310"/>
            <a:ext cx="6291580" cy="65214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1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410" y="3611880"/>
            <a:ext cx="1122045" cy="47561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1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59280" y="3611880"/>
            <a:ext cx="5172710" cy="77406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1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0410" y="4090670"/>
            <a:ext cx="1122045" cy="29527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1" name="Picture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0410" y="6309360"/>
            <a:ext cx="6291580" cy="153289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Efficiency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 of the program and its ability to perform tasks within a time frame </a:t>
            </a:r>
            <a:endParaRPr lang="ko-KR" altLang="en-US" dirty="0" smtClean="0" sz="1200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Integrity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Usability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Ease with which a user can learn, operates, and uses the program. </a:t>
            </a:r>
            <a:endParaRPr lang="ko-KR" altLang="en-US" dirty="0" smtClean="0" sz="1200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							Product Revision Factors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revision factors focus on the ease of maintenance of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product. Maintenance tasks could be either correcting faults in the original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or making improvements to adapt the functionality to changing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environments. Product revision covers the following factors: maintainability,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flexibility, and testability. These factors are described in Table 2.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Table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2: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Product Revision Factors </a:t>
            </a:r>
            <a:endParaRPr lang="ko-KR" altLang="en-US" dirty="0" smtClean="0" sz="1200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Maintainability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Ease with which a program is debugged.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</a:t>
            </a:r>
            <a:r>
              <a:rPr lang="en-US" altLang="ko-KR" dirty="0" smtClean="0" sz="1200" u="sng" i="1" b="1">
                <a:solidFill>
                  <a:srgbClr val="000000"/>
                </a:solidFill>
                <a:latin typeface="Times New Roman"/>
                <a:ea typeface="Times New Roman"/>
              </a:rPr>
              <a:t>Flexibility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Ease with which a program is modified. </a:t>
            </a:r>
            <a:endParaRPr lang="ko-KR" altLang="en-US" dirty="0" smtClean="0" sz="1200" u="sng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Testability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Ease with which a program is tested. </a:t>
            </a:r>
            <a:endParaRPr lang="ko-KR" altLang="en-US" dirty="0" smtClean="0" sz="1200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							Product Transition Factors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product transition factors determine the quality of programs that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designed for open systems. Here the focus is more on the portability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reusability of a software product. To help a system run on different platforms,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certain parts of a system may be reused. The product transition factors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portability, reusability, interoperability, configurability, and expandability.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factors are described in Table 3.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Table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3: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Product Transition Factors </a:t>
            </a:r>
            <a:endParaRPr lang="ko-KR" altLang="en-US" dirty="0" smtClean="0" sz="1200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Portability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Efficiency with which a program runs on different platforms or operating systems </a:t>
            </a:r>
            <a:endParaRPr lang="ko-KR" altLang="en-US" dirty="0" smtClean="0" sz="1200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Reusability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Extent to which the program can be used in more than one program or system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Interoperability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Effort needed to transfer a program to another system </a:t>
            </a:r>
            <a:endParaRPr lang="ko-KR" altLang="en-US" dirty="0" smtClean="0" sz="1200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Configurability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Expandability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Ability of the program to support an increase in data and users </a:t>
            </a:r>
            <a:endParaRPr lang="ko-KR" altLang="en-US" dirty="0" smtClean="0" sz="1200"/>
          </a:p>
          <a:p>
            <a:pPr marL="0" indent="0" defTabSz="15240" algn="l">
              <a:lnSpc>
                <a:spcPts val="10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121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251" name="Rect 3"/>
          <p:cNvSpPr>
            <a:spLocks noGrp="1" noChangeArrowheads="1"/>
          </p:cNvSpPr>
          <p:nvPr/>
        </p:nvSpPr>
        <p:spPr>
          <a:xfrm rot="0">
            <a:off x="1746250" y="1216025"/>
            <a:ext cx="5194935" cy="6324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Ability of the program to take care of security and the extent to which it can prevent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unauthorized. </a:t>
            </a:r>
            <a:endParaRPr lang="ko-KR" altLang="en-US" dirty="0" smtClean="0" sz="1200"/>
          </a:p>
          <a:p>
            <a:pPr marL="0" indent="0" defTabSz="15240" algn="l">
              <a:lnSpc>
                <a:spcPts val="44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Ability of the program to be installed at more than one location with different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features at each location </a:t>
            </a:r>
            <a:endParaRPr lang="ko-KR" altLang="en-US" dirty="0" smtClean="0" sz="12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19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2. Software Development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Technical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2.15     Quality Assurance Management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Software Quality Assurance Activities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SQA is the process of evaluating the quality of a product and enforcing adherence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software product standards and procedures. It is an umbrella activity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ensures conformance to standards and procedures throughout the SDLC of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product. There are a large number of tasks involved in SQA activities.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Formulating a quality management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Applying software engineering techniques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Conducting formal technical reviews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Applying a multi-tiered testing strategy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Enforcing process adherence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Controlling change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Measuring impact of change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Performing SQA audits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ix.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Keeping records and reporting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Formulating a Quality Management Plan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One of the tasks of SQA is the formulation of a quality management plan.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management plan identifies the quality aspects of the software product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developed. It helps in planning checkpoints for work products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process. It also tracks changes made to the development process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based on the results of the checks. The quality management plan is tracked as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live plan throughout the SDLC.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Applying Software Engineering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Application of software engineering techniques helps the software designer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achieve high quality specification. The designer gathers information using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techniques such as interviews and FAST. Using the information gathered,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designer prepares project estimation with the help of techniques such as WBS,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SLOC estimation, or FP estimation.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Conducting Formal Technical Reviews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Formal technical review (FTR) in conducted to assess the quality and design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prototype. It is a meeting with the technical staff to discuss the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122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of a software product and its design quality. FTRs help in detecting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errors at an early phase of development. This prevents errors from percolating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down to the latter phases and resulting in rework.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Applying a Multi-tiered Testing Strategy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testing is a critical task of SQA activity, which aims at error detection.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Unit testing is the first level of testing. The subsequence levels of testing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integration testing and system level testing. There are various testing strategies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followed by organization. At times, developers perform unit testing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integration testing with independence testing support. There are also occasions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where testers perform functional testing and system level testing with developer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support. Sometimes beta testing with selected clients is also conducted to test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before it is finally released.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Enforcing Process Adherence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task of SQA emphasizes the need for process adherence during product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development. In addition, the development process should also adhere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procedures defined for product development. Therefore, this is a combination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two tasks, product evaluation and process monitoring.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Product Evaluation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evaluation ensures that the standards laid down for a project are followed.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product evaluation, the compliance of the software product to the existing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standards is verified. Initially, SQA activities are conducted to monitor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standards and procedures of the project. Product evaluation ensures that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product reflects the requirements identified in the project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Process Monitoring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 monitoring ensures that appropriate steps to follow the product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procedures are carried out. SQA monitors processes by comparing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actual steps carried out with the steps in the documented procedures.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evaluation and process monitoring ensure that the development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 processes described in the project management plan are correctly carried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out. These tasks ensure that the project-re1ated procedures and standards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followed. They also ensure that products and processes conform to standards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procedures. Audits ensure that product evaluation and process monitoring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Controlling Change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task combines human procedures and automated tools to provide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mechanism for change control. The change control mechanism ensures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by formalizing requests for change, evaluating the nature of change,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controlling the impact of change. Change control mechanism is implemented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the development and maintenance stages. 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123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ix.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Measuring Impact of Change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 is inevitable in the SDLC. However, the change needs to be measured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monitored. Changes in the product or process are measured using software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metrics. Software qua1ity metrics helps in estimating the cost and resource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of a project. To control software quality; it is essential to measure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and then compare it with established standards. Software qua1ity metrics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used to evaluate the effectiveness of techniques and tools, the productivity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activities and the qua1ity of products. Metrics enables mangers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developers to monitor the activities and proposed changes throughout the SDLC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initiate corrective actions.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x.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Performing SQA Audits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SQA audits scrutinize the software development process by comparing it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established processes. This ensures that proper control is maintained over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documents required during SDLC. Audits also ensure that the status of an activity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performed by the developer is reflected in the status report of the developer.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xi.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Keeping Records and Reporting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Keeping records and reporting ensure the collection and circulation of information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relevant to SQA. The results of reviews, audits, change control, testing, and other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SQA activities are reported and compiled for future reference.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Software Review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review is an effective way of filtering errors in a software product.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Typically, an error found after the product release costs 50 times as much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correct as one detected during the design phase.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means the cost of fixing a defect rises dramatically if it is found late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life cycle of the product. Therefore, you need to filter errors as early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possible.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review is used as a filter at various points of software development.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Reviews conducted at each of these phases, analysis, design, coding, and testing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reveal areas of improvement in the product.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Reviews also indicate those areas that do not need any improvement. You can use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reviews to achieve consistency and uniformity across products. Reviews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also make the task of product creation more manageable. Some of the most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common software review techniques, practiced across software organizations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a)							Inspection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b)						Walkthrough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c)							Formal technical reviews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a)						Inspections  </a:t>
            </a:r>
            <a:endParaRPr lang="ko-KR" altLang="en-US" dirty="0" smtClean="0" sz="1200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124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Inspections improve the reliability, availability, and maintainability of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product. Anything readable that is produced during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can be inspected. The readable material can be requirements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specifications, design documents and models, test plans, system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documentation, and user aids. Group inspections enable team members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exchange knowledge and ideas during an inspection session.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Inspections can be combined with structured, systematic testing to provide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powerful tool for creating defect-free programs. The inspection activity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follows a specified process and the participants play well-defined roles. 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inspection team consists of three to eight members who play the roles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moderator, author, reader, recorder, and inspector.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Moderator leads the inspection, schedules meetings, controls meetings, reports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inspection results, and follows up on rework issues. Author creates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maintains the work product being inspected. Reader describes the sections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work product to the team as they proceed through inspection. Recorder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classifies and records defects and issues raised during the inspection.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moderator might perform this role in a small inspection team. Inspector finds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errors in the product. All participants play the role of inspectors. However,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good inspectors are those who have created the specification for the work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being inspected. For example, the designer can act as an inspector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code inspection while a quality assurance representative can act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standard enforcer. It also helps to have a client representative participate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specification inspections.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b)						Walkthroughs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term walkthrough refers to a group activity in which the developer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guides the progress of the review. Walkthroughs are less rigorous than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either formal inspections or peer reviews in which the developer plays a more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passive role. Normally walkthroughs turn into a presentation by the author.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focus of finding errors is diluted. Such misadventures make walkthroughs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usually less successful at detecting bugs than the more formal review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methods.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Two useful walkthrough approaches adopted worldwide are group reviews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individual preparation and individual peer desk-checks. Group reviews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not very rigorous like inspections. The group reviews involve many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same activities and roles, such as individual preparation and the use of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moderator and a recorder. Usually the overview meeting and the follow-up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steps are skipped and checklists are used sparingly. At the end, the readers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paraphrase their interpretation of what a program is doing. 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125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40" y="6346190"/>
            <a:ext cx="6522720" cy="92646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2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4840" y="7269480"/>
            <a:ext cx="6522720" cy="160655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Individual peer desk-checks are quite cost-effective. Only one person besides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author examines the material. This approach can be more effective if there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individuals who are extremely good at finding defects on their own.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Tip: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If someone consistently finds most of the group-identified defects during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individual preparation step, such a person is fit to perform individual peer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desk-checks.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c)							Formal Technical Reviews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One of the most common, yet important, software quality assurance activity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performed is FTR. This activity is performed to check errors in logic,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function, or implementation for any representation of the software.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Using FTR, you can verify whether or not the software product adheres to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defined standards. FTR is also conducted to check for consistency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product and audit the manageability of the software product. It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includes activities such as walkthrough and inspection.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FTR focuses on specific parts of the software product, such as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components, detailed design module, and the source code listing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a module.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FTR also concentrates on the entire product. The participants in FTR are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developer, the project leader, and all the reviewers.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 the end of the review meeting, the issues recorded are formalized into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review issues list. The minutes of the meeting are summarized into a review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summary report as displayed in table 4.  </a:t>
            </a:r>
            <a:endParaRPr lang="ko-KR" altLang="en-US" dirty="0" smtClean="0" sz="1200"/>
          </a:p>
          <a:p>
            <a:pPr marL="0" indent="0" defTabSz="15240" algn="l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Technical Review Report </a:t>
            </a:r>
            <a:endParaRPr lang="ko-KR" altLang="en-US" dirty="0" smtClean="0" sz="1200" b="1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Review Identification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Name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Current Phase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Review Number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Product Identification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Item Reviewed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Version No.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Developer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Brief Description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Documents Referred (along with versions, if any) 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Start Name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End Time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Review Material Attached: Yes / No </a:t>
            </a:r>
            <a:endParaRPr lang="ko-KR" altLang="en-US" dirty="0" smtClean="0" sz="1200" b="1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Participants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Role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Preparation Time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126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40" y="914400"/>
            <a:ext cx="6522720" cy="138366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4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4840" y="2294890"/>
            <a:ext cx="6522720" cy="23177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4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840" y="2523490"/>
            <a:ext cx="6522720" cy="23177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4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4840" y="2752090"/>
            <a:ext cx="6522720" cy="23177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4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4840" y="2983865"/>
            <a:ext cx="6522720" cy="228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4" name="Picture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4840" y="3212465"/>
            <a:ext cx="6522720" cy="23177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4" name="Picture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4840" y="3441065"/>
            <a:ext cx="6522720" cy="23177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4" name="Picture 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21610" y="6007735"/>
            <a:ext cx="2993390" cy="185610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Total Review Time (No. of Participants * Actual duration of meeting) 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Total Review Person Hours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Product Appraisal </a:t>
            </a:r>
            <a:endParaRPr lang="ko-KR" altLang="en-US" dirty="0" smtClean="0" sz="1200" b="1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Accepted as is (   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Minor Modification (   )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Not Accepted Major Revision (   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Minor Revision (   )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Review Not Completed (Explanation as follows)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Supplementary Material Attached</a:t>
            </a:r>
            <a:endParaRPr lang="ko-KR" altLang="en-US" dirty="0" smtClean="0" sz="1200" b="1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Issue Lists: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Others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Revise and Reschedule (if required)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Target Date for Next Review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Verification of Defect Closure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Responsibility of: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Planned Date of Verification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Recommended for Release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Signature: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Date: </a:t>
            </a:r>
            <a:endParaRPr lang="ko-KR" altLang="en-US" dirty="0" smtClean="0" sz="1200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Table 4: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Technical Review Report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Tip: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prepare realistic schedule, you can collect data from past projects. Speak to related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managers regarding time estimation for reviews, the review capacity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reviewer, and estimates the review effort accordingly. </a:t>
            </a:r>
            <a:endParaRPr lang="ko-KR" altLang="en-US" dirty="0" smtClean="0" sz="1200"/>
          </a:p>
          <a:p>
            <a:pPr marL="0" indent="0" defTabSz="15240" algn="l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Most Organizations Are somewhere around this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point </a:t>
            </a:r>
            <a:endParaRPr lang="ko-KR" altLang="en-US" dirty="0" smtClean="0" sz="1200" b="1"/>
          </a:p>
          <a:p>
            <a:pPr marL="0" indent="0" defTabSz="15240" algn="l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Fastest schedule </a:t>
            </a:r>
            <a:endParaRPr lang="ko-KR" altLang="en-US" dirty="0" smtClean="0" sz="1200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752" b="1">
                <a:solidFill>
                  <a:srgbClr val="FFFFFF"/>
                </a:solidFill>
                <a:latin typeface="Book Antiqua"/>
                <a:ea typeface="Book Antiqua"/>
              </a:rPr>
              <a:t>Development </a:t>
            </a:r>
            <a:endParaRPr lang="ko-KR" altLang="en-US" dirty="0" smtClean="0" sz="1752" b="1"/>
          </a:p>
          <a:p>
            <a:pPr marL="0" indent="0" defTabSz="1524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752" b="1">
                <a:solidFill>
                  <a:srgbClr val="FFFFFF"/>
                </a:solidFill>
                <a:latin typeface="Book Antiqua"/>
                <a:ea typeface="Book Antiqua"/>
              </a:rPr>
              <a:t>Time </a:t>
            </a:r>
            <a:endParaRPr lang="ko-KR" altLang="en-US" dirty="0" smtClean="0" sz="1752" b="1"/>
          </a:p>
          <a:p>
            <a:pPr marL="0" indent="0" defTabSz="1524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Percentage of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Defects Removed </a:t>
            </a:r>
            <a:endParaRPr lang="ko-KR" altLang="en-US" dirty="0" smtClean="0" sz="1200" b="1"/>
          </a:p>
          <a:p>
            <a:pPr marL="0" indent="0" defTabSz="15240" algn="l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127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264" name="Rect 3"/>
          <p:cNvSpPr>
            <a:spLocks noGrp="1" noChangeArrowheads="1"/>
          </p:cNvSpPr>
          <p:nvPr/>
        </p:nvSpPr>
        <p:spPr>
          <a:xfrm rot="0">
            <a:off x="1901825" y="6668770"/>
            <a:ext cx="3869055" cy="14204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(BEST schedule) </a:t>
            </a:r>
            <a:endParaRPr lang="ko-KR" altLang="en-US" dirty="0" smtClean="0" sz="1200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</a:rPr>
              <a:t>Time </a:t>
            </a:r>
            <a:endParaRPr lang="ko-KR" altLang="en-US" dirty="0" smtClean="0" sz="1097" b="1"/>
          </a:p>
          <a:p>
            <a:pPr marL="0" indent="0" defTabSz="1524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95%    100% </a:t>
            </a:r>
            <a:endParaRPr lang="ko-KR" altLang="en-US" dirty="0" smtClean="0" sz="1200" b="1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1: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Quality Assurance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20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3. Processes </a:t>
            </a:r>
            <a:endParaRPr lang="ko-KR" altLang="en-US" dirty="0" smtClean="0" sz="1397" b="1"/>
          </a:p>
          <a:p>
            <a:pPr marL="0" indent="0" defTabSz="15240" algn="l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Software Process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you build a product or system, it's important to go through a series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predictable steps – a road map that helps you create a timely, high-quality result,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road map that you follow is called a 'software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process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' . </a:t>
            </a:r>
            <a:endParaRPr lang="ko-KR" altLang="en-US" dirty="0" smtClean="0" sz="1200" i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engineers and their managers adapt the process to their needs and then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follow it. In addition, the people who have ties defined by the process requested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play a role in the software process.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provides stability, control, and organization to an activity that can, if left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uncontrolled, become quite chaotic.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 a detailed level, the process that you adopt depends on the software you're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building. One process might be appropriate for creating software for an aircraft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avionics system, while an entirely different process would be indicated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creation of a web site.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the point of view of a software engineer, the work products are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programs, documents and data produces as a consequence of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engineering activities defined by the process.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number of software process assessment mechanisms enable organizations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determine the “maturity” of a software process. However, the quality, timeliness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long-term viability of the product you build are the best indicators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efficacy of the process that you use.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common process framework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is established by defining a small number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framework activities that are applicable to all software projects, regardless of their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size or complexity. A number of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task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sets-each a collection of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engineering work tasks, project milestones, work products, and quality assurance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points enable the framework activities to be adapted to the characteristics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and the requirements of the project team. Finally, umbrella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activities-such as software quality assurance, software configuration management,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measurement - overlay the process model. Umbrella activities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independent of anyone framework activity and occur through- out the process. 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128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3265" y="2246630"/>
            <a:ext cx="3813175" cy="23647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14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FFFF"/>
                </a:solidFill>
                <a:latin typeface="Times New Roman"/>
                <a:ea typeface="Times New Roman"/>
              </a:rPr>
              <a:t>Common process</a:t>
            </a:r>
            <a:endParaRPr lang="ko-KR" altLang="en-US" dirty="0" smtClean="0" sz="1200" b="1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FFFF"/>
                </a:solidFill>
                <a:latin typeface="Times New Roman"/>
                <a:ea typeface="Times New Roman"/>
              </a:rPr>
              <a:t>Framework activities</a:t>
            </a:r>
            <a:endParaRPr lang="ko-KR" altLang="en-US" dirty="0" smtClean="0" sz="1200" b="1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FFFF"/>
                </a:solidFill>
                <a:latin typeface="Times New Roman"/>
                <a:ea typeface="Times New Roman"/>
              </a:rPr>
              <a:t>Tasks</a:t>
            </a:r>
            <a:endParaRPr lang="ko-KR" altLang="en-US" dirty="0" smtClean="0" sz="1200" b="1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Tasks</a:t>
            </a:r>
            <a:endParaRPr lang="ko-KR" altLang="en-US" dirty="0" smtClean="0" sz="1200" b="1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Milestones,</a:t>
            </a:r>
            <a:endParaRPr lang="ko-KR" altLang="en-US" dirty="0" smtClean="0" sz="1200" b="1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SQA points</a:t>
            </a:r>
            <a:endParaRPr lang="ko-KR" altLang="en-US" dirty="0" smtClean="0" sz="1200" b="1"/>
          </a:p>
          <a:p>
            <a:pPr marL="0" indent="0" defTabSz="15240" algn="l">
              <a:lnSpc>
                <a:spcPts val="7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1: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software Process</a:t>
            </a:r>
            <a:endParaRPr lang="ko-KR" altLang="en-US" dirty="0" smtClean="0" sz="1200"/>
          </a:p>
          <a:p>
            <a:pPr marL="0" indent="0" defTabSz="1524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Software Process Vs Software Engineering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But what exactly is a software process from a technical point of view?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software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process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is a framework for the tasks that are required to build high-quality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software. Is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process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synonymous with software engineering? The answer is "yes"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"no." A software process defines the approach that is taken as software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engineered. But software engineering also encompasses technologies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populate the process-technical methods and automated tools.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More important, software engineering is performed by creative, knowledgeable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people who should work within a defined and mature software process that is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appropriate for the products they build, and the demands of their marketplace. 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Software Engineering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engineering is a layered technology. Referring to Figure 2, any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engineering approach (including software engineering) must rest on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organizational commitment to quality. Total quality management and similar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philosophies foster a continuous process improvement culture, and this culture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ultimately leads to the development of increasingly more mature approaches to </a:t>
            </a:r>
            <a:endParaRPr lang="ko-KR" altLang="en-US" dirty="0" smtClean="0" sz="1200"/>
          </a:p>
          <a:p>
            <a:pPr marL="0" indent="0" defTabSz="1524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129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9735" y="1393190"/>
            <a:ext cx="3401695" cy="238633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Customer delivered value </a:t>
            </a:r>
            <a:endParaRPr lang="ko-KR" altLang="en-US" dirty="0" smtClean="0" sz="1200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402000"/>
                </a:solidFill>
                <a:latin typeface="Times New Roman"/>
                <a:ea typeface="Times New Roman"/>
              </a:rPr>
              <a:t>Value of products </a:t>
            </a:r>
            <a:endParaRPr lang="ko-KR" altLang="en-US" dirty="0" smtClean="0" sz="1200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402000"/>
                </a:solidFill>
                <a:latin typeface="Times New Roman"/>
                <a:ea typeface="Times New Roman"/>
              </a:rPr>
              <a:t>Value of services </a:t>
            </a:r>
            <a:endParaRPr lang="ko-KR" altLang="en-US" dirty="0" smtClean="0" sz="120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402000"/>
                </a:solidFill>
                <a:latin typeface="Times New Roman"/>
                <a:ea typeface="Times New Roman"/>
              </a:rPr>
              <a:t>Personal value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402000"/>
                </a:solidFill>
                <a:latin typeface="Times New Roman"/>
                <a:ea typeface="Times New Roman"/>
              </a:rPr>
              <a:t>Image value </a:t>
            </a:r>
            <a:endParaRPr lang="ko-KR" altLang="en-US" dirty="0" smtClean="0" sz="1200"/>
          </a:p>
          <a:p>
            <a:pPr marL="0" indent="0" defTabSz="15240" algn="l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402000"/>
                </a:solidFill>
                <a:latin typeface="Times New Roman"/>
                <a:ea typeface="Times New Roman"/>
              </a:rPr>
              <a:t>Financial cost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402000"/>
                </a:solidFill>
                <a:latin typeface="Times New Roman"/>
                <a:ea typeface="Times New Roman"/>
              </a:rPr>
              <a:t>Time cost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402000"/>
                </a:solidFill>
                <a:latin typeface="Times New Roman"/>
                <a:ea typeface="Times New Roman"/>
              </a:rPr>
              <a:t>Energy cost </a:t>
            </a:r>
            <a:endParaRPr lang="ko-KR" altLang="en-US" dirty="0" smtClean="0" sz="1200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402000"/>
                </a:solidFill>
                <a:latin typeface="Times New Roman"/>
                <a:ea typeface="Times New Roman"/>
              </a:rPr>
              <a:t>Psychical cost </a:t>
            </a:r>
            <a:endParaRPr lang="ko-KR" altLang="en-US" dirty="0" smtClean="0" sz="1200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1.9		       Project Phases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Organizations performing projects will usually divide each project into several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Project phases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to improve management control and provide for links to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ongoing operations of the performing organization.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Collectively, the project phases are known as the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project life cycle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development, just like most other activities, has a beginning, middle and an end.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end of one development activity is sometimes perceived as being linked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beginning of a new development activity thus producing a cycle of beginning-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middle-end, link, beginning-middle-end, link, and so forth.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view of software development is referred to as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software development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life cycle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project has five phases. Here's a brief summary of each: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Initiation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Articulate your vision for the project, establish goals, assemble your team,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define expectations and the scope of your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Planning</a:t>
            </a:r>
            <a:endParaRPr lang="ko-KR" altLang="en-US" dirty="0" smtClean="0" sz="1200" b="1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Refine the scope, identify specific tasks and activities to be completed,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develop a schedule and budget.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Executing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Accomplish your goals by leading your team, solving problems,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building your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27" name="Rect 3"/>
          <p:cNvSpPr>
            <a:spLocks noGrp="1" noChangeArrowheads="1"/>
          </p:cNvSpPr>
          <p:nvPr/>
        </p:nvSpPr>
        <p:spPr>
          <a:xfrm rot="0">
            <a:off x="6443345" y="1661160"/>
            <a:ext cx="113665" cy="17081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402000"/>
                </a:solidFill>
                <a:latin typeface="Times New Roman"/>
              </a:rPr>
              <a:t>+</a:t>
            </a:r>
            <a:endParaRPr lang="ko-KR" altLang="en-US" dirty="0" smtClean="0" sz="1200" b="1"/>
          </a:p>
        </p:txBody>
      </p:sp>
      <p:sp>
        <p:nvSpPr>
          <p:cNvPr id="28" name="Rect 3"/>
          <p:cNvSpPr>
            <a:spLocks noGrp="1" noChangeArrowheads="1"/>
          </p:cNvSpPr>
          <p:nvPr/>
        </p:nvSpPr>
        <p:spPr>
          <a:xfrm rot="0">
            <a:off x="4944110" y="1493520"/>
            <a:ext cx="1805305" cy="165481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402000"/>
                </a:solidFill>
                <a:latin typeface="Times New Roman"/>
              </a:rPr>
              <a:t>Total value </a:t>
            </a:r>
            <a:endParaRPr lang="ko-KR" altLang="en-US" dirty="0" smtClean="0" sz="1200"/>
          </a:p>
          <a:p>
            <a:pPr marL="0" indent="0" defTabSz="15240" algn="l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</a:t>
            </a:r>
            <a:r>
              <a:rPr lang="en-US" altLang="ko-KR" dirty="0" smtClean="0" sz="1200">
                <a:solidFill>
                  <a:srgbClr val="402000"/>
                </a:solidFill>
                <a:latin typeface="Times New Roman"/>
                <a:ea typeface="Times New Roman"/>
              </a:rPr>
              <a:t>Real value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</a:t>
            </a:r>
            <a:r>
              <a:rPr lang="en-US" altLang="ko-KR" dirty="0" smtClean="0" sz="1200">
                <a:solidFill>
                  <a:srgbClr val="402000"/>
                </a:solidFill>
                <a:latin typeface="Times New Roman"/>
                <a:ea typeface="Times New Roman"/>
              </a:rPr>
              <a:t>the customer</a:t>
            </a:r>
            <a:endParaRPr lang="ko-KR" altLang="en-US" dirty="0" smtClean="0" sz="1200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402000"/>
                </a:solidFill>
                <a:latin typeface="Times New Roman"/>
                <a:ea typeface="Times New Roman"/>
              </a:rPr>
              <a:t>-</a:t>
            </a:r>
            <a:endParaRPr lang="ko-KR" altLang="en-US" dirty="0" smtClean="0" sz="1200" b="1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402000"/>
                </a:solidFill>
                <a:latin typeface="Times New Roman"/>
              </a:rPr>
              <a:t>Total costs </a:t>
            </a:r>
            <a:endParaRPr lang="ko-KR" altLang="en-US" dirty="0" smtClean="0" sz="12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2575" y="2438400"/>
            <a:ext cx="3754755" cy="165481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engineering. The bedrock that supports software engineering is a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focus. 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2: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Software engineering layers</a:t>
            </a:r>
            <a:endParaRPr lang="ko-KR" altLang="en-US" dirty="0" smtClean="0" sz="1200"/>
          </a:p>
          <a:p>
            <a:pPr marL="0" indent="0" defTabSz="15240" algn="l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Process</a:t>
            </a:r>
            <a:endParaRPr lang="ko-KR" altLang="en-US" dirty="0" smtClean="0" sz="1200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 quality focus </a:t>
            </a:r>
            <a:endParaRPr lang="ko-KR" altLang="en-US" dirty="0" smtClean="0" sz="1200" b="1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Tools</a:t>
            </a:r>
            <a:endParaRPr lang="ko-KR" altLang="en-US" dirty="0" smtClean="0" sz="1200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Metho</a:t>
            </a:r>
            <a:endParaRPr lang="ko-KR" altLang="en-US" dirty="0" smtClean="0" sz="1200" b="1"/>
          </a:p>
          <a:p>
            <a:pPr marL="0" indent="0" defTabSz="1524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foundation for software engineering is the process layer.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engineering process is the glue that holds the technology layers together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enables rational and timely development of computer software. Process defines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framework for a set of key process areas that must be established for effective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delivery of software engineering technology.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key process areas form the basis for management control of software projects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establish the context in which technical methods are applied, work products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(models, documents, data, reports, forms, etc.) are produced, milestones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established, quality is ensured, and change is properly managed.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engineering methods provide the technical how-to’s for building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software. Methods encompass a broad array of tasks that include requirements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analysis, design, program construction testing and support. Software engineering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methods rely on a set of basic principles that govern each area of the technology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include modeling and other descriptive techniques.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engineering tools provide automated or semi-automated support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 and the methods. When tools are integrated so that information created by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one tool can be used by another, a stem for the support of software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called computer-aided software engineering, is established. CASE combines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software, hardware, and a software engineering database (a repository containing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important information about analysis, design, program construction and testing)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create software engineering environment analogous to CAD/CAE (computer-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aided design engineering) for hardware.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130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PM Process Groups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management processes can be organized into five groups of one or more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processes each: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							Initiating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processes—authorizing the project or phase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							Planning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processes—defining and refining objectives and selecting the best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alternative courses of action to attain the objectives that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was undertaken to address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							Executing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processes—coordinating people and other resources to carry out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plan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							Controlling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processes—ensuring that project objectives are met by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monitoring and measuring progress regularly to identify variances from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 that corrective action can be taken when necessary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							Closing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processes—formalizing acceptance of the project or phase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bringing it to an orderly end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process is described by: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		Inputs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 Tools &amp; Techniques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 Outputs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PM Process Links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The process groups are linked by the results they produce—the result or out-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come of one often becomes an input to another.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Among the central process groups, the links are iterated—planning provides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executing with a documented project plan early on, and then provides documented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updates to the plan as the project progresses. These connections are illustrated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3.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management process groups are not discrete, one-time events; they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overlapping activities that occur at varying levels of intensity throughout each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 of the project. These process groups overlap and vary within a phase.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4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illustrates how the process groups overlap and vary within a phase.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3.4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PM Phase interactions </a:t>
            </a:r>
            <a:endParaRPr lang="ko-KR" altLang="en-US" dirty="0" smtClean="0" sz="1200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131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9745" y="4983480"/>
            <a:ext cx="1423670" cy="86550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5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1350" y="4934585"/>
            <a:ext cx="1322705" cy="91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5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2825" y="5870575"/>
            <a:ext cx="4380230" cy="2499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5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55975" y="5273040"/>
            <a:ext cx="850265" cy="25019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Finally, the process group interactions also cross phases such that closing one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 provides an input to initiating the next. For example, closing a design phase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requires customer acceptance of the design document. Simultaneously, the design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 defines the product description for the ensuing implementation phase.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interaction is illustrated in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Figure 5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Repeating the initiation processes at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start of each phase helps to keep the project focused on the business need that it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was undertaken to address. It should also help ensure that the project is halted if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business need no longer exists, or if the project is unlikely to satisfy that need.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is important to note that the actual inputs and outputs of the processes depend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upon the phase in which they are carried out. Although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Figure 5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is drawn with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discrete phases and discrete processes, in an actual project there will be many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overlaps. The planning process, for example, must not only provide details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 to be done to bring the current phase of the project to successful completion,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but must also provide some preliminary description of work to be done in later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phases. This progressive detailing of the project plan is often called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rolling wave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planning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;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indicating that planning is an iterative and ongoing process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Involving stakeholders in the project phases generally improves the probability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satisfying customer requirements and realizes 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buy-in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or shared ownership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by the stakeholders, which is often critical to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success.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Initiating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Processes </a:t>
            </a:r>
            <a:endParaRPr lang="ko-KR" altLang="en-US" dirty="0" smtClean="0" sz="1200" b="1"/>
          </a:p>
          <a:p>
            <a:pPr marL="0" indent="0" defTabSz="15240" algn="l">
              <a:lnSpc>
                <a:spcPts val="7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Controlling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Processes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Executing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Processes </a:t>
            </a:r>
            <a:endParaRPr lang="ko-KR" altLang="en-US" dirty="0" smtClean="0" sz="1200" b="1"/>
          </a:p>
          <a:p>
            <a:pPr marL="0" indent="0" defTabSz="15240" algn="l">
              <a:lnSpc>
                <a:spcPts val="6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Closing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Processes </a:t>
            </a:r>
            <a:endParaRPr lang="ko-KR" altLang="en-US" dirty="0" smtClean="0" sz="1200" b="1"/>
          </a:p>
          <a:p>
            <a:pPr marL="0" indent="0" defTabSz="15240"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 Figure 3: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Links among Process Groups in a phase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132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275" name="Rect 3"/>
          <p:cNvSpPr>
            <a:spLocks noGrp="1" noChangeArrowheads="1"/>
          </p:cNvSpPr>
          <p:nvPr/>
        </p:nvSpPr>
        <p:spPr>
          <a:xfrm rot="0">
            <a:off x="4712335" y="5172710"/>
            <a:ext cx="680720" cy="34734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Planning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Processes </a:t>
            </a:r>
            <a:endParaRPr lang="ko-KR" altLang="en-US" dirty="0" smtClean="0" sz="1200" b="1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8945" y="1454150"/>
            <a:ext cx="4806950" cy="150241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8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9830" y="5208905"/>
            <a:ext cx="5488940" cy="253936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CC0065"/>
                </a:solidFill>
                <a:latin typeface="Times New Roman"/>
                <a:ea typeface="Times New Roman"/>
              </a:rPr>
              <a:t>Executing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CC0065"/>
                </a:solidFill>
                <a:latin typeface="Times New Roman"/>
                <a:ea typeface="Times New Roman"/>
              </a:rPr>
              <a:t>Processes </a:t>
            </a:r>
            <a:endParaRPr lang="ko-KR" altLang="en-US" dirty="0" smtClean="0" sz="1200" b="1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9A3300"/>
                </a:solidFill>
                <a:latin typeface="Times New Roman"/>
                <a:ea typeface="Times New Roman"/>
              </a:rPr>
              <a:t>Planning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9A3300"/>
                </a:solidFill>
                <a:latin typeface="Times New Roman"/>
                <a:ea typeface="Times New Roman"/>
              </a:rPr>
              <a:t>Processes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33339A"/>
                </a:solidFill>
                <a:latin typeface="Times New Roman"/>
                <a:ea typeface="Times New Roman"/>
              </a:rPr>
              <a:t>Initiating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33339A"/>
                </a:solidFill>
                <a:latin typeface="Times New Roman"/>
                <a:ea typeface="Times New Roman"/>
              </a:rPr>
              <a:t>Processes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339A33"/>
                </a:solidFill>
                <a:latin typeface="Times New Roman"/>
                <a:ea typeface="Times New Roman"/>
              </a:rPr>
              <a:t>Controlling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339A33"/>
                </a:solidFill>
                <a:latin typeface="Times New Roman"/>
                <a:ea typeface="Times New Roman"/>
              </a:rPr>
              <a:t>Processes </a:t>
            </a:r>
            <a:endParaRPr lang="ko-KR" altLang="en-US" dirty="0" smtClean="0" sz="1200" b="1"/>
          </a:p>
          <a:p>
            <a:pPr marL="0" indent="0" defTabSz="15240" algn="l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Phase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Phase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Start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Finish </a:t>
            </a:r>
            <a:endParaRPr lang="ko-KR" altLang="en-US" dirty="0" smtClean="0" sz="1200" b="1"/>
          </a:p>
          <a:p>
            <a:pPr marL="0" indent="0" defTabSz="15240" algn="l">
              <a:lnSpc>
                <a:spcPts val="7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4: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Overlap of Process Groups in a Phase </a:t>
            </a:r>
            <a:endParaRPr lang="ko-KR" altLang="en-US" dirty="0" smtClean="0" sz="1200"/>
          </a:p>
          <a:p>
            <a:pPr marL="0" indent="0" defTabSz="15240" algn="l">
              <a:lnSpc>
                <a:spcPts val="7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Design Phase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Implementation Phase </a:t>
            </a:r>
            <a:endParaRPr lang="ko-KR" altLang="en-US" dirty="0" smtClean="0" sz="1200" b="1"/>
          </a:p>
          <a:p>
            <a:pPr marL="0" indent="0" defTabSz="15240" algn="l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Initiating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Planning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Initiating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Planning</a:t>
            </a:r>
            <a:endParaRPr lang="ko-KR" altLang="en-US" dirty="0" smtClean="0" sz="798" b="1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Controlling </a:t>
            </a:r>
            <a:endParaRPr lang="ko-KR" altLang="en-US" dirty="0" smtClean="0" sz="798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Controlling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Executing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Executing</a:t>
            </a:r>
            <a:endParaRPr lang="ko-KR" altLang="en-US" dirty="0" smtClean="0" sz="798" b="1"/>
          </a:p>
          <a:p>
            <a:pPr marL="0" indent="0" defTabSz="15240" algn="l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Closing </a:t>
            </a:r>
            <a:endParaRPr lang="ko-KR" altLang="en-US" dirty="0" smtClean="0" sz="798" b="1"/>
          </a:p>
          <a:p>
            <a:pPr marL="0" indent="0" defTabSz="15240" algn="l">
              <a:lnSpc>
                <a:spcPts val="5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5: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Interaction between phases </a:t>
            </a:r>
            <a:endParaRPr lang="ko-KR" altLang="en-US" dirty="0" smtClean="0" sz="1200"/>
          </a:p>
          <a:p>
            <a:pPr marL="0" indent="0" defTabSz="15240" algn="l">
              <a:lnSpc>
                <a:spcPts val="6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133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278" name="Rect 3"/>
          <p:cNvSpPr>
            <a:spLocks noGrp="1" noChangeArrowheads="1"/>
          </p:cNvSpPr>
          <p:nvPr/>
        </p:nvSpPr>
        <p:spPr>
          <a:xfrm rot="0">
            <a:off x="4983480" y="1947545"/>
            <a:ext cx="2043430" cy="542861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</a:t>
            </a:r>
            <a:r>
              <a:rPr lang="en-US" altLang="ko-KR" dirty="0" smtClean="0" sz="1200" b="1">
                <a:solidFill>
                  <a:srgbClr val="650065"/>
                </a:solidFill>
                <a:latin typeface="Times New Roman"/>
                <a:ea typeface="Times New Roman"/>
              </a:rPr>
              <a:t>Closing Processes</a:t>
            </a:r>
            <a:endParaRPr lang="ko-KR" altLang="en-US" dirty="0" smtClean="0" sz="1200" b="1"/>
          </a:p>
          <a:p>
            <a:pPr marL="0" indent="0" defTabSz="15240" algn="l">
              <a:lnSpc>
                <a:spcPts val="40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</a:rPr>
              <a:t>Closing</a:t>
            </a:r>
            <a:endParaRPr lang="ko-KR" altLang="en-US" dirty="0" smtClean="0" sz="798" b="1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21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3. Processes </a:t>
            </a:r>
            <a:endParaRPr lang="ko-KR" altLang="en-US" dirty="0" smtClean="0" sz="1397" b="1"/>
          </a:p>
          <a:p>
            <a:pPr marL="0" indent="0" defTabSz="15240" algn="l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3.5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Initiating Process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Inputs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Product Description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Strategic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Selection Criteria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Historical Information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Outputs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Project Charter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 Project Manager assignments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 Constraints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 Assumptions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Tools and Techniques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Project selection methods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Expert judgment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tasks performed for project initiation are mentioned below: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Requirement gathering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The first task is to gather the customer requirements.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 requirements may be spoken or unspoken. Therefore, the challenge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manager is to elicit the requirements in such a way that both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spoken and unspoken customer needs and wants are gathered. After collecting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required information, you need to translate the customer requirements into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technical specifications for the software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Scope determination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The scope of a software project can be defined as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combination of the software product arid services to be delivered to the customer.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carry out the scope determination exercise to define the scope of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The scope determination exercise enables you to refine and understand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customer requirements. You can refine the scope definition further by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breaking down each deliverable into smaller and more manageable activities.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scope determination exercise also helps you identify the technology for creating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product.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Resource allocation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During project initiation, you identify the resources required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allocate them to the software project. The resources identified may be people,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reusable software components, and hardware or software tools. You allocate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 to the software project on the basis of the activities defined in the scope </a:t>
            </a:r>
            <a:endParaRPr lang="ko-KR" altLang="en-US" dirty="0" smtClean="0" sz="1200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134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determination exercise. While allocating appropriate resources for a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project, you also need to calculate the cost of each resource. The cost of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 is calculated according to the duration of the resource in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Estimating the cost of resources also helps you prepare a budget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Initial project plan: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Another exercise that you carry out during project initiation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the creation of a rough project plan. This plan is a draft version and carries only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primitive project plan features. This project plan carries the initial risk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 of the software project, the initial start and end dates, the duration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in the project, and the sequencing of these activities.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3.6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Planning Process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Devising and maintaining a workable scheme to accomplish the business need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the project was undertaken to address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Planning is setting the direction for something -- some system -- and then guiding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system to follow the direction.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basic planning process typically includes similar nature of activities carried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out in similar sequence.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phases are carried out carefully or -- in some cases -- intuitively, for example,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planning a very small, straightforward effort the complexity of the various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phases (and their duplication throughout the system) depend on the scope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in a large corporation, the following phases would be carried out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corporate offices: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 In each division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 In each department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 In each group, etc.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Planning typically includes use of the following basic terms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Goals: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Goals are specific accomplishments that must be accomplished in total,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some combination, in order to achieve some larger, overall result preferred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the system, for example, the mission of an organization. (goals are outputs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the system.)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Strategies or Activities: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These are the methods or processes required in total,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some combination, to achieve the goals. (strategies are processes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system.) </a:t>
            </a:r>
            <a:endParaRPr lang="ko-KR" altLang="en-US" dirty="0" smtClean="0" sz="1200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135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Objectives: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Objectives are specific accomplishments that must be accomplished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total, or in some combination, to achieve the goals in the			plan. Objectives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usually "milestones" along the way when implementing the strategies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Tasks: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Particularly in small organizations, people are assigned various tasks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required to implement the plan. If the scope of the plan is very small, tasks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are often essentially the same.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Resources (and Budgets):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Resources include the people, materials, technologies,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money, etc., required to implement the strategies or processes. The costs of these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are often depicted in the form of a budget. (Going back to our reference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systems, resources are input to the system.)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Goals and Objectives Should Be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SMARTER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SMARTER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is an acronym, that is, a word composed by joining letters from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different words in a phrase or set of words. In this case, a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SMARTER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goal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objective is: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Specific: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it's difficult to know what someone should be doing if they are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pursue the goal to "work harder". It's easier to recognize "Write a paper".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Measurable: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It's difficult to know what the scope of "Writing a paper" really is. It's easier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appreciate that effort if the goal is "Write a 30-page paper".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Acceptable: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If I'm to take responsibility for pursuit of a goal, the goal should be acceptable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me. For example, I'm not likely to follow the directions of someone telling me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write a 30-page paper when I also have to five other papers to write.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if you involve me in setting the goal so I can change my other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commitments or modify the goal, I'm much more likely to accept pursuit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goal as well.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Realistic: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Even if I do accept responsibility to pursue a goal that is specific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measurable, the goal won't be useful to me or others if, for example, the goal is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"Write a 30-page paper in the next 10 seconds".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Time frame: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It may mean more to others if I commit to a realistic goal to "Write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30-page paper in one week". However, it'll mean more to others (particularly if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they are planning to help me or guide me to reach the goal) if I specify that I will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write one page a day for 30 days, rather than including the possibility that I will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write all 30 pages in last day of the 30-day period.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136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Extending: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The goal should stretch the performer's capabilities. For example, I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might be more interested in writing a 30-page paper if the topic of the paper 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way that I write it will extend my capabilities.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Rewarding: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I'm more inclined to write the paper if the paper will contribute to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effort in such a way that I might be rewarded for my effort.</a:t>
            </a:r>
            <a:endParaRPr lang="ko-KR" altLang="en-US" dirty="0" smtClean="0" sz="1200"/>
          </a:p>
          <a:p>
            <a:pPr marL="0" indent="0" defTabSz="15240" algn="l">
              <a:lnSpc>
                <a:spcPts val="56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137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22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3. Processes </a:t>
            </a:r>
            <a:endParaRPr lang="ko-KR" altLang="en-US" dirty="0" smtClean="0" sz="1397" b="1"/>
          </a:p>
          <a:p>
            <a:pPr marL="0" indent="0" defTabSz="1524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Planning Process Tasks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							Scope Planning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							Scope Definition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							Activity Definition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							Activity Sequencing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							Activity Duration Estimating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							Resource Planning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							Cost Estimating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8.							Cost Budgeting Risk Planning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9.							Schedule Development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10.		 Quality Planning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11.		 Communications Planning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12.		 Organization Planning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13.		 Staff Acquisition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14.		 Procurement Planning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15.		 Project Plan Development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1)						Scope Planning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— developing a written scope statement as the basis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future project decisions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2)						Scope Definition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—subdividing the major project deliverables into smaller,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more manageable components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3)						Activity Definition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—identifying the specific activities that must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performed		to produce the various project deliverables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4)						Activity Sequencing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—identifying and documenting interactivity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dependencies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5)						Activity Duration Estimating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—estimating the number of work periods that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will be needed to complete individual activities.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6)						Resource Planning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—determining what resources (people, equipment,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materials, etc.) and what quantities of each should be used to perform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7)						Cost Estimating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—developing an approximation (estimate) of the costs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required to complete project activities. </a:t>
            </a:r>
            <a:endParaRPr lang="ko-KR" altLang="en-US" dirty="0" smtClean="0" sz="120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138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8)						Cost Budgeting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—allocating the overall cost estimates to individual work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packages.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9)						Schedule Development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—analyzing activity sequences, activity durations,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resource requirements to create the project schedule.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10)	Quality Planning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—identifying which quality standards are relevant to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and determining how to satisfy them.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11)	Communications Planning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—determining the information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communications needs of the stakeholders: who needs what information,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will they need it, and how will it be given to them.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12)	Organizational Planning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—identifying, documenting, and assigning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roles, responsibilities, and reporting relationships.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13)	Staff Acquisition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—getting the human resources needed assigned to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working on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14)	Procurement Planning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—determining what to procure, how much to procure,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when.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15)	Project Plan Development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—taking the results of other planning processes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putting them into a consistent, coherent document.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3.7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Executing Process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Executing Process Tasks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							Project Plan Execution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—carrying out the project plan by performing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included therein.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							Quality Assurance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—evaluating overall project performance on a regular basis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provide confidence that the project will satisfy the relevant quality		standards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							Team Development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—developing individual and group skills/competencies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enhance project performance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							Information Distribution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—making needed information available to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stakeholders in a timely manner.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							Solicitation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—obtaining quotations, bids, offers, or proposals as appropriate.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							Source Selection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—choosing from among potential sellers.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139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Controlling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Monitor changes to the project make corrections, adjust your schedule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respond to problems, or adjust your expectations and goals.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Closing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 your project to your audience, acknowledge results, and assess its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success. Take the time to compose a written evaluation of the project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development effort.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middle three phases are not sequential. You will find that you are constantly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planning, executing, and controlling your project as necessary.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Aren't these phases really just common sense? In many ways, yes, but keep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mind that software development, whether a few Web pages or a complex CD-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ROM, is a complex, unpredictable process.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Most software projects (something like 80 percent) are delivered late,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substantially over budget, and incomplete. The more effort you put into managing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your project, the more you increase your chances of success.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Characteristics of Project Phases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project phase is marked by completion of one or more deliverables.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deliverable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is a tangible, verifiable work product such as a feasibility study,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 design, or a working prototype. The deliverables, and hence the phases,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part of a generally sequential logic designed to ensure proper definition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of the project.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conclusion of a project phase is generally marked by a review of both key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deliverables and project performance to date, to a) determine if the project should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continue into its next phase and b) detect and correct errors cost effectively. These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phase-end reviews are often called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phase exits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stage gates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, or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kill points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project phase normally includes a set of defined deliverables designed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establish the desired level of management control. The majority of these items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related to the primary phase deliverable, and the phases typically take their names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these items: requirements, design, build, test, startup, turnover, and others,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appropriate.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Characteristics of the Project Life Cycle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life cycle serves to define the beginning and the end of a project.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example, when an organization identifies an opportunity to which it would like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respond, it will often authorize a needs assessment and/or a feasibility study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decide if it should undertake a project. The project life-cycle definition will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determine whether the feasibility study is treated as the first project phase or as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separate, standalone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							Contract Administration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—managing the relationship with the seller.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3.8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Controlling Process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Ensuring that project objectives are met by monitoring and measuring progress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taking corrective measures when necessary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performance must be monitored and measured regularly to identify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variances from the plan. Variances are fed into the control processes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various knowledge areas. To the extent that significant variances are observed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(i.e., those that jeopardize the project objectives), adjustments to the plan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made by repeating the appropriate project planning processes. For example,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missed activity finish date may require adjustments to the current staffing plan,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reliance on overtime, or tradeoffs between budget and schedule objectives.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Controlling also includes taking preventive action in anticipation of possible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problems.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Controlling Process Tasks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							Integrated Change Control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							Scope Verification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							Scope Change Control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							Schedule Control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							Cost Control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							Quality Control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							Performance Reporting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8.							Risk Response Control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controlling process group contains core processes and facilitating processes. </a:t>
            </a:r>
            <a:endParaRPr lang="ko-KR" altLang="en-US" dirty="0" smtClean="0" sz="120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							Integrated Change Control —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coordinating changes across the entire project.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							Scope Verification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—formalizing acceptance of the project scope.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							Scope Change Control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—controlling changes to project scope.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							Schedule Control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—controlling changes to the project schedule.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							Cost Control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—controlling changes to the project budget.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							Quality Control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—monitoring specific project results to determine if they comply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relevant quality standards and identifying ways to eliminate causes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unsatisfactory performance.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							Performance Reporting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—collecting and disseminating performance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information. This includes status reporting, progress measurement, and </a:t>
            </a:r>
            <a:endParaRPr lang="ko-KR" altLang="en-US" dirty="0" smtClean="0" sz="1200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140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forecasting.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8.							Risk Response Control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—keeping track of identified risks, monitoring residual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risks and identifying new risks, ensuring the execution of risk plans,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evaluating their effectiveness in reducing risk.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3.9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Closing Process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Formalizing acceptance of the project or phase and bringing it to an orderly end.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Closing Process Tasks </a:t>
            </a:r>
            <a:endParaRPr lang="ko-KR" altLang="en-US" dirty="0" smtClean="0" sz="1200" b="1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Contract Closeout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—completion and settlement of the contract, including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resolution of any open items.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Administrative Closure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—generating, gathering, and disseminating information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formalize phase or project completion, including evaluating the project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compiling lessons learned for use in planning future projects or phases. </a:t>
            </a:r>
            <a:endParaRPr lang="ko-KR" altLang="en-US" dirty="0" smtClean="0" sz="1200"/>
          </a:p>
          <a:p>
            <a:pPr marL="0" indent="0" defTabSz="15240" algn="l">
              <a:lnSpc>
                <a:spcPts val="39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141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5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23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4. PLANNING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Planning is one of the most important management activities and is an ongoing effort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throughout the life of the project. Software project management begins with a set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that are collectively called Project Planning.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Preliminary planning starts on day one even in the pre-project phase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It should not be conducted “in secret”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It needs buy-in and approval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4.1										Project Planning Objectives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objective of software project planning is to provide a framework that enables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 to make reasonable estimates of: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Resources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Cost, and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Schedule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estimates are made within a limited time frame at the beginning of a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and should be updated regularly as the project progresses.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addition, estimates should attempt to define best case and worst-case scenarios so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project outcomes can be bounded.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Planning is one of the most important management activities and is an ongoing effort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throughout the life of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begins with a set of activities that are collectively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called Project Planning.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project planner must estimate following things before a project begins: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							How much will it cost?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							How long will it take?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							How many people will it take?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							What might go wrong?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4.2										Project Planning - Definition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142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>
                <a:solidFill>
                  <a:srgbClr val="FF0000"/>
                </a:solidFill>
                <a:latin typeface="Times New Roman"/>
              </a:rPr>
              <a:t>											What is it?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Software project planning involves estimation - your attempt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determine how much money, how much effort, how many resources, and how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much time it will take to build a specific software-based system or product.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				Who does		it?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Software Project Managers- Using information solicited from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customers and software engineers and software metrics data collected from past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projects. It is advisable to generate your estimates using at least two different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methods (as a cross check). Problem complexity and risk are considered before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final estimate is made.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				What is		the work product?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 Simple table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delineating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the tasks to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performed, the functions to be implemented and the cost, effort and time involved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each is generated. A list of required project resources is also produced.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				How do I ensure that I've done it right?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That’s hard, because you won't really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know until the project has been completed. However, if you have experience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follow a systematic approach, generate estimates using solid historical data, create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estimation, data points using at least two different methods, and factors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complexity and risk. </a:t>
            </a:r>
            <a:r>
              <a:rPr lang="en-US" altLang="ko-KR" dirty="0" smtClean="0" sz="1200">
                <a:solidFill>
                  <a:srgbClr val="FF0000"/>
                </a:solidFill>
                <a:latin typeface="Times New Roman"/>
              </a:rPr>
              <a:t>You can feel confident that you've done a right job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FF0000"/>
                </a:solidFill>
                <a:latin typeface="Times New Roman"/>
                <a:ea typeface="Times New Roman"/>
              </a:rPr>
              <a:t>achieve the targets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.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4.3										Project Planning: Key Tasks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							Set goal and scope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							Select lifecycle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							Set organization team form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							Start team selection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							Determine risks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							Create WBS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							Identify tasks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8.							Estimate size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9.							Estimate effort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10.		Identify task dependencies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11.		Assign resources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12.		Schedule work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4.4										Project Management Process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development management section, which describes the organization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that will be used to develop the product, should always be included.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section discusses how the facilities will be organized to support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effort. This is one of the sections that provide much of the detail needed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prepare the heart of the development plan, namely the development schedule.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 provides answers to two basic planning questions: </a:t>
            </a:r>
            <a:r>
              <a:rPr lang="en-US" altLang="ko-KR" dirty="0" smtClean="0" sz="1200" i="1">
                <a:solidFill>
                  <a:srgbClr val="FF0000"/>
                </a:solidFill>
                <a:latin typeface="Times New Roman"/>
              </a:rPr>
              <a:t>what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altLang="ko-KR" dirty="0" smtClean="0" sz="1200" i="1">
                <a:solidFill>
                  <a:srgbClr val="FF0000"/>
                </a:solidFill>
                <a:latin typeface="Times New Roman"/>
              </a:rPr>
              <a:t>when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while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much of the remaining sections discuss </a:t>
            </a:r>
            <a:r>
              <a:rPr lang="en-US" altLang="ko-KR" dirty="0" smtClean="0" sz="1200" i="1">
                <a:solidFill>
                  <a:srgbClr val="FF0000"/>
                </a:solidFill>
                <a:latin typeface="Times New Roman"/>
              </a:rPr>
              <a:t>how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. </a:t>
            </a:r>
            <a:endParaRPr lang="ko-KR" altLang="en-US" dirty="0" smtClean="0" sz="1200" i="1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143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discussion in the </a:t>
            </a:r>
            <a:r>
              <a:rPr lang="en-US" altLang="ko-KR" dirty="0" smtClean="0" sz="1200" i="1">
                <a:solidFill>
                  <a:srgbClr val="FF0000"/>
                </a:solidFill>
                <a:latin typeface="Times New Roman"/>
              </a:rPr>
              <a:t>how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sections  provides information on how the project will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organized, how risks will be handled, how reviews will be conducted, how standards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will be applied, what development methodologies will be used, and how the product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will be tested.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is usually best to leave the completion of the schedule section for last.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schedule, being dependent on most of		the other sections, is the most sensitive part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development plan. After a first draft of the development plan is ready, an initial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schedule can then be prepared. As we shall see, the schedule will then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further refined as the development plan goes through progressive iteration.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Why is the system being developed?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The answer to this question enables all parties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assess the validity of business reasons for the software work. Stated in another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way, does the business purpose justify the expenditure of people, time and money?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What will be done, by		when?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The answers to these questions help the team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establish a project schedule by identifying key project tasks and the milestones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required by the customer.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Who is responsible for a function?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Earlier in this chapter, we noted that the role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responsibility of each member of the software team must be defined. The answer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question helps accomplish this.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Where they are organizationally located?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Not all roles and responsibilities reside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within the software team itself. The customer, users, and other stake" holders also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have responsibilities.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How will the job be done technically and managerially?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Once product scope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established, a management and technical strategy for the project-must be defined.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How much of each resource is needed?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answer to this question is derived by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developing estimates based on answers to earlier questions.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The		definition phase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focuses on </a:t>
            </a:r>
            <a:r>
              <a:rPr lang="en-US" altLang="ko-KR" dirty="0" smtClean="0" sz="1200" i="1">
                <a:solidFill>
                  <a:srgbClr val="FF0000"/>
                </a:solidFill>
                <a:latin typeface="Times New Roman"/>
              </a:rPr>
              <a:t>what.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That is, during definition,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 attempts to identify what information is to be processed, what function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 are desired, what system behavior can be expected, what interfaces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be established, what design constraints exist, and what validation criteria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required to define a successful system. The key requirements of the system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are identified. Although the methods applied during the definition phase will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vary depending on the software engineering paradigm (or combination of paradigms)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is applied, three major tasks will occur in some form: system or information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engineering, software project planning and requirements analysis.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The development phase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focuses on </a:t>
            </a:r>
            <a:r>
              <a:rPr lang="en-US" altLang="ko-KR" dirty="0" smtClean="0" sz="1200" i="1">
                <a:solidFill>
                  <a:srgbClr val="FF0000"/>
                </a:solidFill>
                <a:latin typeface="Times New Roman"/>
              </a:rPr>
              <a:t>how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That is, during development a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 attempts to define how data are to be structured, how function is to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implemented within a software architecture, how procedural details are to be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144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implemented, how interfaces are to be characterized, how the design will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translated into a programming language (or nonprocedural language), and how testing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will be performed. The methods applied during the development phase will vary, but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three specific technical tasks should always occur: software design, code generation,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software testing.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The support Phase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focuses on </a:t>
            </a:r>
            <a:r>
              <a:rPr lang="en-US" altLang="ko-KR" dirty="0" smtClean="0" sz="1200" i="1">
                <a:solidFill>
                  <a:srgbClr val="FF0000"/>
                </a:solidFill>
                <a:latin typeface="Times New Roman"/>
              </a:rPr>
              <a:t>Change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associated with		error correction, adaptations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required as the software's environment evolves, and changes due to enhancements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brought about by changing customer requirements. The support phase reapplies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steps of the definition and development phases but does so in the context of existing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software. Four types of change are encountered during the support phase: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							Correction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Even with the best quality assurance activities, it is likely that the customer will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uncover defects in the software.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Corrective maintenance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changes the software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correct defects.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							Adaptation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Over time, the original environment (e.g., CPU, operating system, business rules,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external product characteristics) for which the software was developed is likely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change.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Adaptive maintenance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results in modification I the software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accommodate changes to its external environment.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							Enhancement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software is used, the customer/user will recognize additional functions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will provide benefit.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Perfective maintenance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extends the software beyond its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original functional requirements.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							Prevention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Computer software deteriorates due to change, and because ( this,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preventive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maintenance,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often called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software reengineering,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must be conducted to enable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to serve the needs of its end users, in essence, preventive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makes changes to computer programs so that they ca be more easily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corrected, adapted, and enhanced.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addition to these support activities, the users of software require continuing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support. In-house technical assistants, telephone-help desks, and application-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specific Web sites are often implemented as part of the support phase.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4.5										Planning Puzzle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Planning is one of the most important management activities and includes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preparation of good estimates, the maintenance of the development schedules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efficient assignment of personnel.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							Scope Planning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145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Scope planning is the process of progressively elaborating and documenting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work (project scope) that produces the product of the project.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							Risk Planning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management planning is the process of deciding how to approach and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risk management activities for a project. It is important to plan for the risk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processes that follow to ensure that the level, type, and visibility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management are commensurate with both the risk and importance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to the Organization.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iii.							Schedule Development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Analyzing activity sequences, activity durations, and resource requirements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create the project schedule.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iv.							Cost Estimating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Developing an approximation (estimate) of the costs of the resources required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complete project activities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v.							Project Control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Control may be considered to be one of the continuous objectives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manager. As such he is responsible for taking remedial actions, within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defined terms of reference, to correct potential problems or taking risk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avoidance measures. The prime objective is to protect the integrity of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 all times.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4.6										Primary Planning Steps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Once the scope of the project has been defined in the Terms of Reference,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enters the detailed planning phase. This involves the creation of a: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ko-KR" dirty="0" smtClean="0" sz="1200">
                <a:solidFill>
                  <a:srgbClr val="FF0000"/>
                </a:solidFill>
                <a:latin typeface="Times New Roman"/>
              </a:rPr>
              <a:t>							Project Plan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(outlining the activities, tasks, dependencies and timeframes)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ko-KR" dirty="0" smtClean="0" sz="1200">
                <a:solidFill>
                  <a:srgbClr val="FF0000"/>
                </a:solidFill>
                <a:latin typeface="Times New Roman"/>
              </a:rPr>
              <a:t>							Resource Plan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(listing the labor, equipment and materials required)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</a:t>
            </a:r>
            <a:r>
              <a:rPr lang="en-US" altLang="ko-KR" dirty="0" smtClean="0" sz="1200">
                <a:solidFill>
                  <a:srgbClr val="FF0000"/>
                </a:solidFill>
                <a:latin typeface="Times New Roman"/>
              </a:rPr>
              <a:t>							Financial Plan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(identifying the labor, equipment and materials costs)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</a:t>
            </a:r>
            <a:r>
              <a:rPr lang="en-US" altLang="ko-KR" dirty="0" smtClean="0" sz="1200">
                <a:solidFill>
                  <a:srgbClr val="FF0000"/>
                </a:solidFill>
                <a:latin typeface="Times New Roman"/>
              </a:rPr>
              <a:t>							Quality Plan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(providing quality targets, assurance and control measures)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</a:t>
            </a:r>
            <a:r>
              <a:rPr lang="en-US" altLang="ko-KR" dirty="0" smtClean="0" sz="1200">
                <a:solidFill>
                  <a:srgbClr val="FF0000"/>
                </a:solidFill>
                <a:latin typeface="Times New Roman"/>
              </a:rPr>
              <a:t>							Risk Plan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(highlighting potential risks and actions taken to mitigate them)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</a:t>
            </a:r>
            <a:r>
              <a:rPr lang="en-US" altLang="ko-KR" dirty="0" smtClean="0" sz="1200">
                <a:solidFill>
                  <a:srgbClr val="FF0000"/>
                </a:solidFill>
                <a:latin typeface="Times New Roman"/>
              </a:rPr>
              <a:t>							Acceptance Plan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(listing the criteria to be met to gain customer acceptance)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</a:t>
            </a:r>
            <a:r>
              <a:rPr lang="en-US" altLang="ko-KR" dirty="0" smtClean="0" sz="1200">
                <a:solidFill>
                  <a:srgbClr val="FF0000"/>
                </a:solidFill>
                <a:latin typeface="Times New Roman"/>
              </a:rPr>
              <a:t>							Communications Plan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(listing the information needed to inform stakeholders)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8.</a:t>
            </a:r>
            <a:r>
              <a:rPr lang="en-US" altLang="ko-KR" dirty="0" smtClean="0" sz="1200">
                <a:solidFill>
                  <a:srgbClr val="FF0000"/>
                </a:solidFill>
                <a:latin typeface="Times New Roman"/>
              </a:rPr>
              <a:t>							Procurement Plan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(identifying products to be sourced from external suppliers).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 this point the project has been planned in detail and is ready to be executed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By this stage, the benefits and costs of the project have been clearly documented,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objectives and scope have been defined, the project team has been appointed and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formal project office environment established. It is now time to undertake detailed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planning to ensure that the activities performed in the execution phase of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properly sequenced, resourced, executed and controlled.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146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Develop Project Plan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first step is to document the Project Plan. A 'Work Breakdown Structure'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(WBS) is identified, which includes a hierarchical set of phases, activities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tasks to be undertaken on the project. After the WBS has been agreed,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assessment of the effort required to undertake the activities and tasks is made.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and tasks are sequenced, resources are allocated and a detailed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 is formed. This project schedule will become the primary tool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 to assess the progress of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Develop Resource Plan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Immediately after the Project Plan is formed, it is necessary to allocate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required to undertake each of the activities and tasks within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Plan. Although general groups of resources may have already been allocated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Plan, a detailed resource assessment is required to identify the: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Types of resources (labor, equipment and materials)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Total quantities of each resource type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Roles, responsibilities and skill-sets of all human resources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Items, purposes and specifications of all equipment resource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Items and quantities of material resource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schedule is assembled for each type of resource so that the Project Manager can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assess the resource allocation at each stage in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Develop Financial Plan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Similar to the Resource Plan, a Financial Plan is prepared to identify the quantity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money required for each stage in the project. The total cost of labor, equipment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materials is quantified and an expense schedule is defined which provides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 with an understanding of the forecast spending vs. the actual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spending throughout the project. Preparing a detailed Financial Plan is extremely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important as the project's success will depend on whether or not it is delivered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within the 'time, cost and quality' estimates for this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Develop Quality Plan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Meeting the quality expectations of the customer is critical to the success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To ensure that the quality expectations are clearly defined and can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reasonably be achieved, a Quality Plan is documented. The Quality Plan: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Defines what quality means in terms of this project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147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Lists clear and unambiguous quality targets for each deliverable. Each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target provides a set of criteria and standards which must be achieved to meet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expectations of the customer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Outlines a plan of activities which will assure the customer that the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targets will be met (i.e. a Quality Assurance Plan)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Identifies the techniques used to control the actual level of quality of each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deliverable as it is built (i.e. a Quality Control Plan).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Finally, it is important to review the quality not only of the deliverables produced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by the project but also of the management processes which produce them.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summary of each of the management processes undertaken during the execution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 is identified, including Time, Cost, Quality, Change, Risk, Issue,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Procurement, Acceptance and Communications Management.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Develop Risk Plan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foreseeable project risks are then documented within a Risk Plan and a set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actions to be taken formulated to both prevent each risk from occurring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reduce the impact of the risk should it eventuate. Developing a clear Risk Plan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important activity within the planning phase as it is necessary to mitigate 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critical project risks prior to entering the Execution phase of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Develop Acceptance Plan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key to a successful project is gaining acceptance from the customer that each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deliverable produced meets (or exceeds) his/her requirements. To clarify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criteria used to judge each deliverable for customer acceptance, an Acceptance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 is produced. The Acceptance Plan provides the criteria for obtaining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 acceptance, a schedule of acceptance reviews within which customer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acceptance will be sought and a summary of the process used to gain acceptance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each deliverable from the customer.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Develop Communications Plan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Prior to the Execution phase, it is also necessary to identify how each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stakeholders will be kept informed of the progress of the project.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Communications Plan identifies the types of information to be distributed,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methods of distributing information to stakeholders, the frequency of distribution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responsibilities of each person in the project team for distributing information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regularly to stakeholders.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8.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Develop Procurement Plan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last planning activity within the Planning phase is to identify the elements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which will be acquired from external suppliers to the project.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Procurement Plan provides a detailed description of the Products (i.e. goods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services) to be procured from suppliers, the justification for procuring each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148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externally, as opposed to from within the business, and the schedule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procurement. It also references the process for the selection of a preferred supplier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("Tender Process") and the process for the actual order and delivery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procured products ("Procurement Process").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4.7										The Software Development Plan (SDP)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development plan is one of the first formal documents produced by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Within this document, the project manager describes in detail: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How the project will be developed?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What resources will be required?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How these resources will be used?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development plan assures that the development of the project is well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charted before the main development activities begin. In -addition to the basic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schedule, the plan addresses such issues as: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The timely provision of equipment and tools so that they are available to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developers when needed. 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The availability of staff to perform the development tasks in accordance with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the schedule.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Provision of contingency plans in the event that project risks materialize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The designation .of duties within the development team, and the assignment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these duties to the team members.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Preparing the project plan for a software project helps you ensure that the specified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and objectives are met successfully. It is a collation of all planning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that have happened for a software project. This includes activities such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and analysis, activity definition, risk planning, and cost estimation. To create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plan, you assess all planning activities, organizational policies regarding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creation of the project plan and assumption and constraints for the project.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implement the software project plan, you require management skills, such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leadership, communication, and problem solving, along with the basic knowledge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about the software. You also need to ensure that the senior management bf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company has authorized work on the software project. Knowledge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techniques help you to make informed decision regarding the project plan.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the project plan is executed, you manage the changes to it in such a way that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 measurement baselines are not impacted, To manage the project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effectively you monitor the project plan, periodic performance status reports,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requests for change. The primary tool that you can use to control the changes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plan is the change control mechanism: This is a set of formal procedures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changing the project plan.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4.7.1										Software Development Plan (SDP) Information needs </a:t>
            </a:r>
            <a:endParaRPr lang="ko-KR" altLang="en-US" dirty="0" smtClean="0" sz="1200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149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life-cycle definition will also determine which transitional actions 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beginning and the end of the project are included and which are not. In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manner, the project life-cycle definition can be used to link the project to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ongoing operations of the performing organization.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phase sequence defined by most project life cycles generally involves some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form of technology transfer or handoff such as requirements to design,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construction to operations, or design to manufacturing. Deliverables from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preceding phase are usually approved before work starts on the next phase.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a subsequent phase is sometimes begun prior to approval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previous phase deliverables when the risks involved are deemed acceptable. This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practice of overlapping phases is often called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fast tracking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life cycles generally define: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What technical work should be done in each phase (e.g., is the work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architect part of the definition phase or part of the execution phase?).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Who should be involved in each phase (e.g., implementers who need to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involved with requirements and design).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Project life-cycle descriptions may be very general or very detailed. Highly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detailed descriptions may have numerous forms, charts, and checklists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provide structure and consistency. Such detailed approaches are often called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project management		methodologies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Most project life-cycle descriptions share a number of common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characteristics: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Cost and staffing levels are low at the start, higher toward the end, and drop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rapidly as the project draws to a conclusion.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The probability of successfully completing the project is lowest, and hence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and uncertainty are highest, at the start of the project. The probability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successful completion generally gets progressively higher as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continues.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The ability of the stakeholders to influence the final characteristics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project’s product and the final cost of the project is highest at the start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gets progressively lower as the project continues. A major contributor to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phenomenon is that the cost of changes and error correction generally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increases as the project continues.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Care should be taken to distinguish 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project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life cycle from 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product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life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cycle. For example, a project undertaken to bring a new desktop computer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market is but one phase or stage of the product life cycle.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Although many project life cycles have similar phase names with similar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deliverables required, few are identical. Most have four or five phases, but some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Plan is a vital part of the project initiation stage. The plan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should normally contain the following information: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Introduction and status of the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The authorisation procedures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Statement of project objectives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Statement of requirement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Deliverables in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							A Work Breakdown Structure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7.							The project milestones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8.							The resource requirements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9.							Interdependencies of work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10.		The timetable of events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11.		Staffing, organisation and responsibilities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12.		Development methods and toolsets to be used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13.		Source documentation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14.		Resource and financial summary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information creates the generation of a Project Book (log). The log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should be in a loose-leaf binder with clearly identified sections and version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 exercised over the documentation sets. These logs are now often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retained as computer file, which enables a greater level of security to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maintained over them and version control to be established as an automatic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feature.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4.7.2										Software Development Plan (SDP) Steps/items required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contents of the project development plan may be adapted to the size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project; it may be a large document or just a few pages. Table 1 presents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outline of some of the subjects covered in the project development plan.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Not all subjects in Table 1 are applicable to all projects. For example, many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 do not administer their own budget. Some organizations have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financial officer responsible for the administration of project budgets.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interface with external sources is another area riot applicable to all projects.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term, external sources covers such activities as interfacing with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subcontractors, vendors and representatives of the customer.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Many standards have been produced for the project development plan.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formal structure or the project development plan document differs,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depending on the actual documentation standard used. For example, the US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DOD standard 2167 provides the option of describing the testing,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configuration management and quality assurance plans in three separate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documents. For large projects, this option can become a requirement. 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150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IEEE standard 1058.1 describes what is referred to as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management plan, which is essentially the same as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plan. This standard is largely compatible with the 2167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plan, although it is significantly less detailed.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standard, too, provides the option of including configuration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and quality assurance plans, or of describing them in separate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documents. The project development plan should be prepared as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standalone document, in the sense that it should be read and understood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without the need to refer to other documents.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general overview of the project is therefore usually included in the first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section of the document. References for additional detail, of course, should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always be provided, including pointers to such documents as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contract, the concept document or the market research analysis.  </a:t>
            </a:r>
            <a:endParaRPr lang="ko-KR" altLang="en-US" dirty="0" smtClean="0" sz="1200"/>
          </a:p>
          <a:p>
            <a:pPr marL="0" indent="0" defTabSz="15240" algn="l">
              <a:lnSpc>
                <a:spcPts val="4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151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4225" y="1134110"/>
            <a:ext cx="3892550" cy="543433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Table 1: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Software project development plan items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System overview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 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Software development management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organization and resources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facilities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organizational structure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Personnel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 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Schedule and milestones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Scheduled activities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Milestones and baselines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Activity network diagrams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component source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Budget administration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Milestone payments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Major budgetary expenditures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Expenditure authorization procedure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 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Risk analysis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. 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Security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 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Interface with external sources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 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Procedure for formal reviews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8. 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Corrective action process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9. 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Problem change report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10. 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Software engineering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Standards and procedures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Development methodology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resources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Personnel - qualifications and function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11. 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Testing procedure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12. 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Software configuration management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13 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Software quality assurance</a:t>
            </a:r>
            <a:endParaRPr lang="ko-KR" altLang="en-US" dirty="0" smtClean="0" sz="1200" b="1"/>
          </a:p>
          <a:p>
            <a:pPr marL="0" indent="0" defTabSz="15240" algn="l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4.7.3										Inputs to SDP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plan development uses the outputs of the other planning processes,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including strategic planning, to create a consistent, coherent document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be used to guide both project execution and project control. This process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almost always iterated several times. For example, the initial draft may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include generic resource requirements and an undated sequence of activities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while the subsequent versions of the plan will include specific resources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explicit dates.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Other planning outputs.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All of the outputs of the planning processes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other knowledge areas are inputs to developing the project plan. Other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planning outputs include both base documents, such as the WBS, and the </a:t>
            </a:r>
            <a:endParaRPr lang="ko-KR" altLang="en-US" dirty="0" smtClean="0" sz="1200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152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supporting detail. Many projects will also require application area-specific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inputs (e.g., most major projects will require a cash-flow forecast).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Historical information.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available historical information (e.g.,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estimating data-bases, records of past project performance) should have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been consulted during the other project planning processes. This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should also be available during project plan development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assist with verifying assumptions and assessing alternatives that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identified as part of this process.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Organizational policies.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Any and all of the organizations involved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may have formal and informal policies whose effects must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considered. Organizational policies that typically must be considered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include, but are not limited to: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																							Quality management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—process audits, continuous improvement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targets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																							Personnel administration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—hiring and firing guidelines, employee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 reviews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																							Financial controls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—time reporting, required expenditure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disbursement reviews, accounting codes, and standard contract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provisions.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Constraints.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 constraint is an applicable restriction that will affect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 of the project. For example, a predefined budget is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constraint that is highly likely to limit the team’s options regarding scope,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staffing, and schedule. When a project is performed under contract,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contractual provisions will generally be constraints.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Assumptions.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Assumptions are factors that, for planning purposes,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considered to be true, real, or certain. Assumptions affect all aspects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planning, and are part of the progressive elaboration of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teams frequently identify, document, and validate assumptions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part of their planning process. For example, if the date that a key person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will become available is uncertain, the team may assume a specific start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date. Assumptions generally involve a degree of risk. </a:t>
            </a:r>
            <a:endParaRPr lang="ko-KR" altLang="en-US" dirty="0" smtClean="0" sz="1200"/>
          </a:p>
          <a:p>
            <a:pPr marL="0" indent="0" defTabSz="15240" algn="l">
              <a:lnSpc>
                <a:spcPts val="14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153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24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4. PLANNING </a:t>
            </a:r>
            <a:endParaRPr lang="ko-KR" altLang="en-US" dirty="0" smtClean="0" sz="1397" b="1"/>
          </a:p>
          <a:p>
            <a:pPr marL="0" indent="0" defTabSz="1524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4.7.4 Tools and Techniques for SDP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Project planning methodology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A project planning methodology is any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structured approach used to guide the project team during development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plan. It may be as simple as standard forms and templates (whether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paper or electronic, formal or informal) or as complex as a series of required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simulations (e.g., Monte Carlo analysis of schedule risk). Most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planning methodologies make use of a combination of “hard” tools, such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management software, and “soft” tools, such as facilitated startup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meetings.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Stakeholder skills and knowledge.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Every stakeholder has skills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knowledge that may be useful in developing the project plan.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team must create an environment in which the stakeholders can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contribute appropriately. Who contributes, what they con-tribute, and when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they contribute will vary. For example: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								On a construction project being done under a lump-sum contract,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professional cost engineer will make a major contribution to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profitability objective during proposal preparation when the contract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amount is being determined.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								On a project where staffing is defined in advance, the individual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contributors may contribute significantly to meeting cost and schedule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objectives by reviewing duration and effort estimates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reasonableness.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Project management information system (PMIS).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 PMIS consists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tools and techniques used to gather, integrate, and disseminate the outputs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management processes. It is used to support all aspects of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initiating through closing, and can include both manual and automated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9.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Earned value management (EVM).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 technique used to integrate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project’s scope, schedule, and resources and to measure and report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 from initiation to closeout.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4.7.5 Outputs from SDP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Project plan</a:t>
            </a:r>
            <a:r>
              <a:rPr lang="en-US" altLang="ko-KR" dirty="0" smtClean="0" sz="1200">
                <a:solidFill>
                  <a:srgbClr val="FF0000"/>
                </a:solidFill>
                <a:latin typeface="Times New Roman"/>
              </a:rPr>
              <a:t>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project plan is a formal, approved document used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 project execution. The project schedule lists planned dates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154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performing activities and meeting milestones identified in the project plan.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plan and schedule should be distributed as defined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communications management plan (e.g., management of the performing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may require broad coverage with little detail, while a contractor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may require complete details on a single subject). In some application areas,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term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integrated project plan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is used to refer to this document. A clear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distinction should be made between the project plan and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 measurement baselines. The project plan is a document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collection of documents that should be expected to change over time as more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becomes available about the project. The performance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measurement baselines will usually change only intermittently and then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generally only in response to an approved scope of work or deliverable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4.7.6										SDP Execution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plan execution is the primary process for carrying out the project plan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vast majority of the project’s budget will be expended in performing this process.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this process, the project manager and the project management team must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coordinate and direct the various technical and organizational interfaces that exist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project. It is the project process that is most directly affected by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application area in that the product of the project is actually created here.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 against the project baseline must be continuously monitored so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corrective actions can be taken based on actual performance against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plan. Periodic forecasts of the final cost and schedule results will be made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support the analysis.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4.7.7										Inputs to SDP Execution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Project plan</a:t>
            </a:r>
            <a:r>
              <a:rPr lang="en-US" altLang="ko-KR" dirty="0" smtClean="0" sz="1200">
                <a:solidFill>
                  <a:srgbClr val="FF0000"/>
                </a:solidFill>
                <a:latin typeface="Times New Roman"/>
              </a:rPr>
              <a:t>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The subsidiary management plans (scope management plan,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management plan, procurement management plan, configuration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plan, etc.) and the performance measurement baselines are key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inputs to project plan execution.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 Supporting detail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			Organizational policies</a:t>
            </a:r>
            <a:r>
              <a:rPr lang="en-US" altLang="ko-KR" dirty="0" smtClean="0" sz="1200">
                <a:solidFill>
                  <a:srgbClr val="FF0000"/>
                </a:solidFill>
                <a:latin typeface="Times New Roman"/>
              </a:rPr>
              <a:t>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Any and all of the organizations involved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may have formal and informal policies that may affect project plan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execution.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Preventive action</a:t>
            </a:r>
            <a:r>
              <a:rPr lang="en-US" altLang="ko-KR" dirty="0" smtClean="0" sz="1200">
                <a:solidFill>
                  <a:srgbClr val="FF0000"/>
                </a:solidFill>
                <a:latin typeface="Times New Roman"/>
              </a:rPr>
              <a:t>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Preventive action is anything that reduces the probability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potential consequences of project risk events.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Corrective action</a:t>
            </a:r>
            <a:r>
              <a:rPr lang="en-US" altLang="ko-KR" dirty="0" smtClean="0" sz="1200">
                <a:solidFill>
                  <a:srgbClr val="FF0000"/>
                </a:solidFill>
                <a:latin typeface="Times New Roman"/>
              </a:rPr>
              <a:t>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Corrective action is anything done to bring expected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future project performance in line with the project plan. Corrective action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output of the various control processes—as an input here it completes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feedback loop needed to ensure effective project management.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4.7.8										Tools and Techniques for SDP Execution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155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General management skills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General management skills such as leadership,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communicating, and negotiating are essential to effective project plan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execution.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Product skills and knowledge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The project team must have access to 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appropriate set of skills and knowledge about the project’s product.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Work authorization system.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A work authorization system is a formal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procedure for sanctioning project work to ensure that work is done at the right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time and in the proper sequence. The primary mechanism is typically a written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authorization to begin work on a specific activity or work package. The design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a work authorization system should balance the value of the control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provided with the cost of that control. For example, on many smaller projects,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verbal authorizations will be adequate.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Status review meetings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Status review meetings are regularly scheduled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meetings held to exchange information about the project. On most projects,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status review meetings will be held at various frequencies and on different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levels (e.g., the project management team may meet weekly by itself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monthly with the customer).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Project management information system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.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Organizational procedures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Any and all of the organizations involved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may have formal and informal procedures that are useful during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execution.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4.7.9										Outputs from SDP Execution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Work results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Work results are the outcomes of the activities performed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accomplish the project. Information on work results—which deliverables have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been completed and which have not, to what extent quality standards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being met, what costs have been incurred or committed, etc.—is collected 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part of project plan execution and fed into the performance reporting process.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should be noted that although outcomes are frequently tangible deliverables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such as buildings, roads, etc., they are also often intangibles such as people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trained who can effectively apply that training.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Change requests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Change requests (e.g., to expand or contract project scope,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modify cost [budgets], or schedule estimates [dates, etc.]) are often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identified while the work of the project is being done. </a:t>
            </a:r>
            <a:endParaRPr lang="ko-KR" altLang="en-US" dirty="0" smtClean="0" sz="1200"/>
          </a:p>
          <a:p>
            <a:pPr marL="0" indent="0" defTabSz="15240" algn="l">
              <a:lnSpc>
                <a:spcPts val="14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156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25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4. PLANNING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4.7.4										Elements of SDP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Plan is iteratively defined through Concept &amp; Requirements Phase. Initial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estimates are refined as scope and requirements become clearer. There are two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phases of project plan: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Preliminary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Final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Following are some elements of Software Project Plan: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a)						Scope Planning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Scope planning is the process of progressively elaborating and documenting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work (project scope) that produces the product of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Project Scope Planning starts with the initial inputs of product description,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charter, and the initial definition of constraints and assumptions.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				Note that the product description incorporates product requirements that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reflect agreed-upon customer needs and the product design that meets the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product requirements.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The outputs of scope planning are the scope statement and scope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plan, with the supporting detail.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The scope statement forms the basis for an agreement between the project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customer by identifying both the project objectives and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deliverables.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Project teams develop multiple scope statements that are appropriate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level of project work decomposition.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b)						Objectives – Business Requirements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Could be “Mission Statement”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Defines Business objectives for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Includes Business Case (NPV Model) &amp; Detailed Description of assumptions.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c)							Technical Approach </a:t>
            </a:r>
            <a:endParaRPr lang="ko-KR" altLang="en-US" dirty="0" smtClean="0" sz="1200" b="1"/>
          </a:p>
          <a:p>
            <a:pPr marL="0" indent="0" defTabSz="1524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157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Description of how new system is to be developed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Technologies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In House vs. Consultants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Derivatives of existing (i.e. use existing object model)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Architectural Layout – Layers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d)						Contractual Aspects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Specifies general needs from outside sources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Consultants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Software Suppliers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Hardware Suppliers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Network/Infrastructure Suppliers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There are two types of contracts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							Cost -Plus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							Fixed Price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Most other relationships are some kind of combination of these two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							Cost-plus (also called Time and material)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Cost-plus is a contractual relationship where the developer is paid for the cost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service provided and in addition is allowed an agreed profit margin.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is rather like renting a car the customer pays for the time that the car is used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(by the hour, day, week etc.), and for any other expenses such as insurance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gasoline.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							Fixed price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fixed price contract is a commitment by the developer to provide an agreed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or service for an agreed fee, within an agreed schedule.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is similar to purchasing a bus ticket, when the bus company agrees to take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customer to a specific destination within a published timetable, and for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agreed fee.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e)							Schedules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Defines specific dates for milestones components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Work Breakdown Structure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Use Scheduling Engines like MS project etc.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f)								Resource Allocation</a:t>
            </a:r>
            <a:endParaRPr lang="ko-KR" altLang="en-US" dirty="0" smtClean="0" sz="1200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158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Resources such as licenses, servers, or other software/hardware related items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Personnel – how many people of what type and for how long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(Remember these are initial estimates in preliminary project plan)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g)						Evaluation Methods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What methods to be used to validate performance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Testing for adherence to spec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Monitoring usage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Web trends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Database Logs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Transaction logs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Setup schedule for reviews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h)						Overview of Project Management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Define where possible problems can occur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New technologies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Business risks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Resources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Define Contingency Plans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Development methods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If the worst happens, what to do </a:t>
            </a:r>
            <a:endParaRPr lang="ko-KR" altLang="en-US" dirty="0" smtClean="0" sz="1200"/>
          </a:p>
          <a:p>
            <a:pPr marL="0" indent="0" defTabSz="15240" algn="l">
              <a:lnSpc>
                <a:spcPts val="25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159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have nine or more. Even within a single application area, there can be significant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variations.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One organization’s software development life cycle may have a single design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 while another’s has separate phases for functional and detail design.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Subprojects within projects may also have distinct project life cycles.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example, an architectural firm hired to design a new office building is first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involved in the owner’s definition phase when doing the design, and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owner’s implementation phase when supporting the construction effort.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architect’s design project, however, will have its own series of phases from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conceptual development through definition and implementation to closure.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architect may even treat designing the facility and supporting the construction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separate projects with their own distinct phases.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Project Life Cycle includes the following Phases and activities: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A. Concept Phase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User Need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Initial Investigation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User Review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System Performance Design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Candidate Review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							Study Phase Report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B. Requirements Phase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The software requirements specification document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The project development plan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The software test plan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C. Design Phase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General System Review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Processing Requirements Identification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Data Base Design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Control Requirements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Output Design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							Input Design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7.							Software Selection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8.							Equipment Selection/Acquisition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9.							People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10.		Reference Manual Identification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11.		Plans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12.		Design Specifications Preparation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13.		Design Phase Report Preparation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D. Development Phase </a:t>
            </a:r>
            <a:endParaRPr lang="ko-KR" altLang="en-US" dirty="0" smtClean="0" sz="1200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26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5. ORGANIZATION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4.8.1 Life cycle Models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ensure the successful execution of a project, it is necessary to break down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into: multiple manageable tasks.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task is performed in a series using processes. To understand what a process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is, consider an example of a non software-related project. You are planning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market launch of an office management product. To create an effective plan, you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need to perform certain tasks.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First, you schedule a meeting of all managers and the Finance, Marketing,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Production, and Systems personnel. You can follow a process to complete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'task. You may send email messages or call them up personally.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Next, you decide some feasible marketing and advertising strategies.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Again there are processes that help you select the strategies.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Fina1ly, you determine the territory where the product should be launched.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is done in consultation with the Production and Marketing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departments.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Just like a non software-related project plan consists of multiple processes,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development activity also consists of multiple tasks. A process or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combination of multiple processes is required to complete each task. A typical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SDLC follows a consistent sequence of processes or a process model.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process is defined as a collection of related tasks with specific milestones.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ensure smooth progress of a software project, relevant processes are arranged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executed in a sequence. Every software project is discrete with respect to its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complexity, size, and goals. Therefore, different process models are designed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different software projects. These process models provide approaches that decide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path of software development from the conceptualization of a project to its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formal termination.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The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Waterfall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 model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This is the traditional life cycle model. It assumes that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all phases in a software project are carried out sequentially and that each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 is completed before the next is taken up.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The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Prototyping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 Model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A model that works on an iterative cycle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gathering customer requirements, producing a prototype based on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 specifications, and getting the prototype validated by the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160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customer. Each iteration of the life cycle builds on the prototype produced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previous iteration.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The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Incremental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Model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The Incremental model is an example of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evolutionary life cycle model. It combines the linear nature of the Waterfall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model and the iterative nature of the Prototyping model. The Incremental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model divided the development life cycle into multiple linear sequences, each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which produces an increment of the final software product. In this model,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product is developed in builds. A build is defined as a self-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contained unit of the development activity. The entire development cycle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planned for a specific number of logical builds, each having a specific set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features.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The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Spiral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 model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Another evolutionary life cycle model that combines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linear nature of the Waterfall model and the iterative nature of the Prototyping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model. The project life cycle is divided into phases, and each phase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executed in all of the iteration of the Spiral Model.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The RAD Model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Process defines the overall processes that an organization needs to follow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 a project efficiently. It defines a structured approach to sequence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phases and identify the requirements of each phase in the SDLC. The definition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phases in a process model helps organize, monitor, and execute a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efficiently.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process model is flexible and does not follow any rigid rules of implementation.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organization can deploy a totally new process model for its overall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effort. It can also customize an existing process model to merge with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its implemented process model. For example, figure 1, shows two process models,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and B. Process model A was used by an organization that manufactures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confidential defense applications. The management used the model to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extensively for unexpected project risks. However, after discussing with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managers and system analysts, the organization wants to merge its current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 model with a model lat has simple and consistent SDLC phases. This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leads to the evolution of the process model B. </a:t>
            </a:r>
            <a:endParaRPr lang="ko-KR" altLang="en-US" dirty="0" smtClean="0" sz="1200"/>
          </a:p>
          <a:p>
            <a:pPr marL="0" indent="0" defTabSz="15240" algn="l">
              <a:lnSpc>
                <a:spcPts val="18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161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9305" y="1374775"/>
            <a:ext cx="1697990" cy="162433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7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6105" y="1374775"/>
            <a:ext cx="1697990" cy="162433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7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4905" y="2136775"/>
            <a:ext cx="859790" cy="24955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7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94230" y="3087370"/>
            <a:ext cx="1297940" cy="30797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7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37430" y="3139440"/>
            <a:ext cx="1297940" cy="27114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19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 Model A </a:t>
            </a:r>
            <a:endParaRPr lang="ko-KR" altLang="en-US" dirty="0" smtClean="0" sz="1200"/>
          </a:p>
          <a:p>
            <a:pPr marL="0" indent="0" defTabSz="15240" algn="l">
              <a:lnSpc>
                <a:spcPts val="5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Customizing Process Models</a:t>
            </a:r>
            <a:endParaRPr lang="ko-KR" altLang="en-US" dirty="0" smtClean="0" sz="1200"/>
          </a:p>
          <a:p>
            <a:pPr marL="0" indent="0" defTabSz="15240" algn="l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4.8.2										Choosing the lifecycle model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choosing a lifecycle model for your project, you should examine: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How well requirements are understood at the beginning? Is it going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 when moving through the project?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Is system architecture understood? Any changes on the way?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Level of reliability?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Level of re-design for future versions?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Risk Level?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							Stuck With Predefined Schedule?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7.							Need For Midcourse Correction?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8.							Customer Informed through the Project?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9.							Visible Management through the Project?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10.		If a Model is chosen, how much it needs Modification?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Selecting an appropriate process model is crucial because it can provide a basic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framework to initiate and carry out a project to its conclusion. It also defines the path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various project- related activities.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if you select a process model, you know for sure that you need to carry out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certain activities, such as planning, scheduling, resource allocation, risk management,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cost and effort estimation. These activities ensure smooth progress of a project within the </a:t>
            </a:r>
            <a:endParaRPr lang="ko-KR" altLang="en-US" dirty="0" smtClean="0" sz="1200"/>
          </a:p>
          <a:p>
            <a:pPr marL="0" indent="0" defTabSz="1524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162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337" name="Rect 3"/>
          <p:cNvSpPr>
            <a:spLocks noGrp="1" noChangeArrowheads="1"/>
          </p:cNvSpPr>
          <p:nvPr/>
        </p:nvSpPr>
        <p:spPr>
          <a:xfrm rot="0">
            <a:off x="4928870" y="3191510"/>
            <a:ext cx="1107440" cy="1701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Process Model B </a:t>
            </a:r>
            <a:endParaRPr lang="ko-KR" altLang="en-US" dirty="0" smtClean="0" sz="120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allocated time and ensure maintenance of quality and measurability throughout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so many process models available, a project manager is likely to face the dilemma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selecting the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right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process model for managing a software project efficiently.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select a process model that is suitable to a project, the following criteria can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considered: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Business goals of the organization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Expected size of the project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Client and project requirements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Availability of funds and development staff 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Risks perceived in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Business Goals of the Organization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criterion indicates the overall approach and mindset of an organization. If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has a past history of developiI;1g projects in accordance with well-defined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plans and other job aids in every phase, the suitable process model can be the Waterfall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model. However, if the organization is well equipped with the resources to deal with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financial, technological, and personnel risks, it can choose the Spiral model.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can choose the Prototyping model if it is used to working in an experimental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a constant feedback mode.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Expected Size of the Project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If the size of a project is extensive and the client prefers all the features of the proposed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at the first delivery, you can select the Waterfall model. When you want the entire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to be developed and delivered in piecemeal so that the clieI;1t can immediately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begin the unit testing of each module, you would select the Incremental model.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contrast, if the size of the project is doubtful, you can go for the Prototyping or Spiral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model. These models help to develop projects that have a vague and uncertain estimate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size.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Client and Project Requirements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Waterfall model or the Incremental model is chosen if the client needs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requirements are defined and approved. In addition, no changes or negligible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changes are 1 expected in the future regarding design requirements. In contrast, you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would choose the Spiral j and Prototyping models when the client needs and system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are uncertain and is likely to change in the future.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Availability of		Funds and Development Staff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Waterfall and Prototyping models require predetermined and adequate resources 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start of a project. However, if you expect additional funds and human resources 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progress through the different phases, you should go in for the Incremental or Spiral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models. This is because the Incremental model operates on the assumption of developing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project into several builds due to lack of human resources. Similarly, the funds and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163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staffing requirements in the Spiral model may increase or decrease depending on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changes in requirements arid feasibility of the proposed project in the future.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Risks		Perceived in a Project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is yet another important criterion for the selection of a process model. You choose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Waterfall or Incremental model if the occurrence of risks and their impact perceived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minimum. However, you should go in for the Spiral model if the risks and their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perceived impact are very high.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You should use the waterfall model if: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The project is large yet it is clearly divided into discrete phases and each phase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has defined number of days, personnel, and resources allocated. The Waterfall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model requires the presence of defined phases and processes in each phase.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The development also perceives that it can have defined set of input and certified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output. This is because each phase would lead to another and the next phase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would not begin until the previous phase is certified as closed. This way baselines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milestones for each phase can be identified. The Waterfall model assumes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closure of a previous phase before the successive phase begins. This ensures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linear progression of a project where developers do not need to revert to an earlier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 or a process.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The development team is not likely to face any bumps in the development process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because of clear cut project requirements as well documentation provided to them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by the client. Clarity of project vision and project requirements are the essential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features of the Waterfall model, which are fulfilled in the preceding scenario.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Therefore, if the requirements are defined and a project is large enough to be divided into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defined phases, you can go for the Waterfall model.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 Waterfall model has the following drawbacks: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There cannot be a sudden crossover from one phase to the next.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Real-time projects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 sudden crossover between phases because such projects are subjected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 in every phase of the development cycle. For example, real-time projects such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embedded software development where the phases and the requirements for every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 cannot be determined at the analysis phase cannot deploy the Waterfall model.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Another reason for the unpopularity of the Waterfall model is that it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requires too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much effort for stringent documentation-in every phase.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Every phase is closed with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formal documentation.  Projects with predictable final product, such as banking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or an airline reservation project, usually have formal documentation. This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because the phases of these projects are defined. However, it is difficult for research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development (R&amp;D) related projects to complete all project documentation.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The Waterfall model does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not support the development of a working model of a </a:t>
            </a:r>
            <a:endParaRPr lang="ko-KR" altLang="en-US" dirty="0" smtClean="0" sz="1200" i="1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164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6705" y="3797935"/>
            <a:ext cx="1774190" cy="174625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4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6705" y="5544185"/>
            <a:ext cx="1774190" cy="225869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project first and then further development based on client feedback.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Absence of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working model prevents you from detecting an issue in an early phase. As a result,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incur higher expenditure in rectifying the issue in a later phase. This in turn has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adverse effect on the effort, cost, and time spent on rework.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Finally, the Waterfall model causes, as a "blocking state".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When a blocking state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occurs, some team members wait for other team members to finish a dependent task.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in the following figure, the team member assigned to do the design task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cannot begin work until the analysis is complete. This delays the turnaround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project. Many times, the blocking state wastes a lot of developers' time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could have been spent on productive project -related work.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Idle Team Members in the Phases of the Waterfall Model</a:t>
            </a:r>
            <a:endParaRPr lang="ko-KR" altLang="en-US" dirty="0" smtClean="0" sz="1200" i="1"/>
          </a:p>
          <a:p>
            <a:pPr marL="0" indent="0" defTabSz="15240"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Analysis</a:t>
            </a:r>
            <a:endParaRPr lang="ko-KR" altLang="en-US" dirty="0" smtClean="0" sz="1200" b="1"/>
          </a:p>
          <a:p>
            <a:pPr marL="0" indent="0" defTabSz="15240" algn="l">
              <a:lnSpc>
                <a:spcPts val="5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Design </a:t>
            </a:r>
            <a:endParaRPr lang="ko-KR" altLang="en-US" dirty="0" smtClean="0" sz="1200" b="1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Coding</a:t>
            </a:r>
            <a:endParaRPr lang="ko-KR" altLang="en-US" dirty="0" smtClean="0" sz="1200" b="1"/>
          </a:p>
          <a:p>
            <a:pPr marL="0" indent="0" defTabSz="1524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Testing</a:t>
            </a:r>
            <a:endParaRPr lang="ko-KR" altLang="en-US" dirty="0" smtClean="0" sz="1200" b="1"/>
          </a:p>
          <a:p>
            <a:pPr marL="0" indent="0" defTabSz="15240" algn="l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Implementation &amp;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Design </a:t>
            </a:r>
            <a:endParaRPr lang="ko-KR" altLang="en-US" dirty="0" smtClean="0" sz="1200" b="1"/>
          </a:p>
          <a:p>
            <a:pPr marL="0" indent="0" defTabSz="15240" algn="l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You should use Prototyping model when: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The client is not clear about the requirements of the proposed system or 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165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When there is a conflict in client requirements.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resolve the conflict, the development team develops a working model so that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of the client become defined. Defined client requirements enable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physical development of the actual product.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Prototyping model enables an analysis team to first construct a working model with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their prior software experience combined with the vague needs of the client.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Prototyping model can be as simple as a drawing on a paper or as complex as the real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working software. The closer your prototype is to the actual product, the more precise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your evaluation.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different types of prototyping methods that an organization can implement: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Rapid prototyping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Reusable prototyping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Modular prototyping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Rapid prototyping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model is suitable when: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The cost and time required to create a prototype is minimal.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The project has a substantially long cycle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Development team wants the design to be strong.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Reusable prototyping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model is used when: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The old design needs major changes but the supplementary components of the old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do not need major changes.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Modular prototyping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model is used when: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Considerable cost, time and effort are deployed to create a prototype.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Client feedback for enhancements is not major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Minor improvisations are needed to obtain client approval.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Using the Prototyping model saves cost and time involved in the build-it-twice approach.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experience of developing the prototype is useful for developers while developing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final product. It reduces the risks of an unfeasible project design because the developers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gain a fair idea of the resources and the probable time taken to create the [mal product.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They also get a feel of the implementation tool to be used in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Incremental Model  </a:t>
            </a:r>
            <a:endParaRPr lang="ko-KR" altLang="en-US" dirty="0" smtClean="0" sz="1200" b="1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166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use the Incremental model approach in software projects: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Where human resource is scarce.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such cases, the management can decide to divide and develop a product in individual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builds. When the resources are available, the subsequent builds are planned and executed.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process model is useful in real life because normally all the resources required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complete the project are not available at the same time.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Example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: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Consider a situation in which you might need to use the Incremental model of SDLC.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Supersoft2000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requires a software product that automates the employee and their salary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details. It has assigned this project to Blue Valley Consulting (BVC) that specializes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developing Human Resources (HR)-related applications. The project requirements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defined to start the project. However, the client wants to roll out the new system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benefit of its employees as early as possible. The analysis team in BVC has been able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divide the entire project into seven independent modules. On the basis of their prior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experience, it feels each module can be executed and deployed independently by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client. After all the modules are completed, the maintenance team in BVC can assemble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implement the system at the client site. Currently, the development personnel in BVC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hired on contract and BVC faces shortage of skilled personnel.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such a case, you use the Incremental model because of the following reasons: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Time and lack of skilled personnel are the main hindrances in this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Therefore, by using the Incremental model, you can design, develop, and deliver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independent modules. This way by using a few skilled personnel you are able to develop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system with basic features and provide it to the client immediately. The most important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the least dependent module are developed first. While the client is using the module,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BVC can arrange for additional skilled personnel to complete the rest of the modules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 them to the client.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Incremental model enables you to revert to an earlier phase and refine the product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based on client feedback. After all the modules have been developed, the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personnel can be released. BVC can then hire or retain a few experienced personnel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create a maintenance team. This team would assemble and implement the entire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employee salary details product at the client site. This flexibility of personnel can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exercised because you use the Incremental model. Using the Incremental model enables: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Division of skilled labor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Division of a complex project into modules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Development of those modules within a short time frame  </a:t>
            </a:r>
            <a:endParaRPr lang="ko-KR" altLang="en-US" dirty="0" smtClean="0" sz="1200"/>
          </a:p>
          <a:p>
            <a:pPr marL="0" indent="0" defTabSz="15240" algn="l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167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Therefore, if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time and skilled personnel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are constraints of a Project, you can effectively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 the Incremental model.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Spiral Model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basic goal of using the Spiral model is to define ways of eliminating risks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phase. Consequently, minimum and manageable risks percolate into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phase.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Example: 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LMN Inc. has acquired a project to develop a telecommunications project using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Voice-over Internet telephony (VOIP) technology. The company does not have any prior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experience or the required level of expertise to develop such a project. There is a team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three analysts and the company does not propose to dedicate a team to complete this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This is because it anticipates many risks and a large amount of rework that may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add to the cost of project execution. The company has determined multiple models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designs to execute the project. After presenting the models to the client, the client is itself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confused. However, it assures LMN Inc. of continued feedback and support. The client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fully understands the ambitiousness of the project and does not consider time and budget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constraints for the project. Consequently, LMN Inc. decides to use the client feedback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risk analysis effectively until the end of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this situation, you would use 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Spiral model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because of the following reasons: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LMN Inc. has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no prior experience or expertise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in executing such a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Therefore, it expects a lot of rework in reverting to an earlier phase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incorporating client feedback therein. Using the Spiral model, you can to revert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earlier phase to incorporate client feedback and compete that phase.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It needs to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perform risk analysis effectively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to eliminate losses arising due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uncertain development models, resource requirements, project constraints,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time.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It is also preferable to create a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prototype for every deliverable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that LMN Inc.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might deem necessary to receive client feedback.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Spiraling cumulative project costs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can be covered up by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liberal budget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provided by the client.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4.9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Planning Documents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(the PM) need to choose which documents are appropriate. Documents do not have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be lengthy.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requirements phase produces one main product document: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The software requirements specification document 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two Project Planning Documents: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168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The Project Development Plan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The Software Test Plan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requirements phase formally concludes with the project's first major review: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requirements review (SRR). It is this review that signs off the requirements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specification and formally declares the requirements document as the first approved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baseline.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The Statement of Requirement (SOR)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manager (or the advising consultant adopting this role) must ensure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the project sponsor has produced a written statement of requirements (SOR).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must be a thorough document which is: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Courier New"/>
                <a:ea typeface="Courier New"/>
              </a:rPr>
              <a:t>o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		Unambiguous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Courier New"/>
                <a:ea typeface="Courier New"/>
              </a:rPr>
              <a:t>o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		Fully defined or complete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Courier New"/>
                <a:ea typeface="Courier New"/>
              </a:rPr>
              <a:t>o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		Verifiable deliverables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Courier New"/>
                <a:ea typeface="Courier New"/>
              </a:rPr>
              <a:t>o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		No conflicts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Courier New"/>
                <a:ea typeface="Courier New"/>
              </a:rPr>
              <a:t>o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		Consistent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Courier New"/>
                <a:ea typeface="Courier New"/>
              </a:rPr>
              <a:t>o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		Auditable </a:t>
            </a:r>
            <a:endParaRPr lang="ko-KR" altLang="en-US" dirty="0" smtClean="0" sz="1200" i="1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SOR will be the document against which change control will be exercised.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SOR should be closely matched to the contract and there should be no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conflict of interests between the two. Where consultants are involved, the client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sponsor SOR will normally form the basis of the proposal. All of these documents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must carefully align and there should be no scope for misinterpretation, confusion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 lack of understanding. This will be the cornerstone of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System Specification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If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System Specification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has been properly developed, nearly all information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required for a description of software scope is available and documented before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planning begins. In cases where a specification has not been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developed, the planner must take on the role of system analyst to determine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attributes and bounds that will influence estimation tasks.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Design Specification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first stage of risk analysis requires a review of all, project technical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administrative plans in order to identity potential problems. It includes: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			The project development plan </a:t>
            </a:r>
            <a:endParaRPr lang="ko-KR" altLang="en-US" dirty="0" smtClean="0" sz="1200" i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			The requirements specification </a:t>
            </a:r>
            <a:endParaRPr lang="ko-KR" altLang="en-US" dirty="0" smtClean="0" sz="1200" i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			The design specification  </a:t>
            </a:r>
            <a:endParaRPr lang="ko-KR" altLang="en-US" dirty="0" smtClean="0" sz="1200" i="1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169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Implementation Planning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Computer Program Design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User Review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Equipment Acquisition and Installation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Coding and Debugging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							Computer Program Testing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7.							System Testing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8.							Reference Manual Preparation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9.							Personnel Training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10.		Changeover Plan Preparation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11.		Development Phase Report Preparation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12.		User Acceptance Review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E. Operation Phase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System Changeover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Routine Operation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System Performance Evaluation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System Changes/Enhancements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1.10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Software Development Lifecycle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Water Fall Theme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development, just like most other activities, has a beginning, middle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end. The end of one development activity is sometimes perceived as being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linked to the beginning of a new development activity thus producing a cycle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beginning-middle-end, link, beginning-middle-end, link, and so forth. This view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software development is referred to as the software development life cycle.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many variations of the software development life cycle. Figure 1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presents a simple life cycle that was common during the first few decades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development. In those early days of software development,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programmer would create programs by iterating from code to fix then back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code, and then to fix again, until something acceptable was (hopefully) produced.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 the start of the cycle, there was usually no clear concept of what was required,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the basic development procedure was a form of 'let's see what we can do'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approach.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development method represented by the development cycle in Fig.1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often referred to as the code and fix method (for obvious reasons).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methodologies have come a long way since the days of code and fix,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though it is surprising how much software is still being developed this way.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Successful management of any project, especially software projects, requires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planning, and planning is impossible with code and fix, which is totally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unpredictable. Management of software development within an engineering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2335" y="4763770"/>
            <a:ext cx="5852160" cy="17716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All major dependencies in the project development plan are examined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evaluated.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Examples may be the dependence on external sources such as subcontractors,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vendors and suppliers, and service providers. Problems will arise if external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components or services are not provided on time, or if they do not function 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expected.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design specification is a detailed plan of how the requirements are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implemented.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implementation decisions involved may contain potential problems,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example, problems will arise if the selected hardware turns out to be inadequate,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such as if the CPU is too slow, the LAN is not sufficiently reliable, 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maximum available memory is insufficient.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list of all anticipated problems is then compiled, identifying each problem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describing the potential effect on the project. Following table presents an example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an anticipated problem list.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Table 1: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Example of an anticipated problem list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Problem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Description 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Late delivery of the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If the computer is not delivered by June 1, as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Development computer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planned the integration phase will be delayed.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Insufficient memory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size of the memory resident part of the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may exceed 8 megabytes (the maximum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memory size supported by the computer).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No operating system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system requires changes to the standard expert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operating system. John Adams is the only OS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Expert in the company, and he may not be available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this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System response time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required system response time to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input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too slow.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may exceed the 5 seconds specified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High staff turnover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schedule is tight with only minimal slack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time. If there is more than average staff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Replacement during development, we will slip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schedule.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170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Communication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standard communications package is too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too slow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slow. The design is based on the new binary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Communication package. This package has never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Been used with this system and may not be suitable.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7.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Late delivery of the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data based subsystem is subcontracted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Data base subsystem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Developer Inc. (SDI), who have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Committed to delivery by April 15, SDI may not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 on time, thus delaying the final integration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test phase.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anticipated problem list should be compiled with the participation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principle members of the project development team. Other people may also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invited to contribute to the list, based on their experience and technical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administrative knowledge. This might include people from other project teams,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support groups, the company's legal department or the purchasing department.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While the objective is not to list every conceivable problem that any project may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experience, it is necessary to identify those problems that should reasonably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considered in relation to the project. In any event, the following analysis stage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designed to isolate only those problems that could have significant impact on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project, and that can reasonably be expected to appear.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The Data Item Descriptions (DID s) 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Standard 2168 (DOD 1988b) contains the requirements for the development,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documentation and implementation of a software quality program.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program includes planning for and conducting: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Evaluations of the quality of software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Associated documentation and related activities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Follow-up activities necessary to assure timely and effective resolution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problems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DID s are a comprehensive set of documentation standards that cover 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phases of software development, maintenance and the production of user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reference manuals. The DID s include a section called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preparation instructions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provide a large degree of freedom by permitting tailoring of the document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format and the use of alternate presentation styles. The full set of DID s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described in Table 2.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Standard 2167 states that it is not intended to specify or discourage the use of any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particular software development method (DOD 1988a). However, as mentioned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previously, the standard is heavily inclined toward phased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methodologies, such as the Waterfall paradigm. The phased approach is inherent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171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4730" y="2667000"/>
            <a:ext cx="4657725" cy="6156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required development stages and reviews, requiring system design to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followed by software requirements, software design, implementation and testing.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Data Item Descriptions define the formal documentation standards for all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required documents generated during the development of software according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standard 2167. DID s apply to the development of one or more computer system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configuration items (CSCI s), a term used throughout the 2167 standard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identify high level decomposition components of a computer system.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Table 2: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DOD Data Item Descriptions (DID s)  </a:t>
            </a:r>
            <a:endParaRPr lang="ko-KR" altLang="en-US" dirty="0" smtClean="0" sz="1200"/>
          </a:p>
          <a:p>
            <a:pPr marL="0" indent="0" defTabSz="15240" algn="l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Development documentation 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Software development plan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System documentation 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System/segment specification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System/segment design document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Software design and requirements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Software requirements specification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Software design document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Interface design and requirements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Interface requirements, specification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Interface design document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Version description 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Version description document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Test documentation 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Software test plan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Software test description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Test report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Release manuals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Computer system operator's manual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Software user's manual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Software programmer's manual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Firmware support manual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Maintenance documentation and source code 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Computer resources integrated support document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Software product specification  </a:t>
            </a:r>
            <a:endParaRPr lang="ko-KR" altLang="en-US" dirty="0" smtClean="0" sz="1200"/>
          </a:p>
          <a:p>
            <a:pPr marL="0" indent="0" defTabSz="15240" algn="l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172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4105" y="2667000"/>
            <a:ext cx="4852670" cy="24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0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105" y="2907665"/>
            <a:ext cx="4852670" cy="386524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CSCI, as applied to software; is a component of the system that can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individually controlled, configured, tested and documented. CSCI s are often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reviewed and approved as separate development items, and though a single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review or audit can consider more than one CSCI, each is usually addressed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separately during the review process. There are no clear-cut guidelines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division of a software system into CSCI s as the division is essentially one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convenience.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Table 3: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DOD Data Item Description standards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Data requirements title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       Acronym</a:t>
            </a:r>
            <a:endParaRPr lang="ko-KR" altLang="en-US" dirty="0" smtClean="0" sz="1200" b="1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 System segment design document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SSDD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2.Software development plan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SDP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3.Software requirements specification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SRS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 Interface requirements specification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IRS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 Interface design document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IDD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 Software design document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SDD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7. Software product specification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SPS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8. Version description document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VDD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9. Software test plan 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STP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10. Software test description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STD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II. Software test report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STR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12. Computer system operator's manual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CSOM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13. Software user's manual 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SUM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14. Software programmer's manual 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SPM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15. Software support manual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FSM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16. Computer resources integrated support document        CRISD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17. Engineering change proposal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ECP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18. Specification change notice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SCN </a:t>
            </a:r>
            <a:endParaRPr lang="ko-KR" altLang="en-US" dirty="0" smtClean="0" sz="1200"/>
          </a:p>
          <a:p>
            <a:pPr marL="0" indent="0" defTabSz="1524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Table 3 contains a list of the DID s referenced by standard 2167A.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DID is referenced separately in the DOD software quality program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standard 2168. All DID document formats follow a similar pattern. Several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sections are common to most, if not all of the documents, such as: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			Title page format  </a:t>
            </a:r>
            <a:endParaRPr lang="ko-KR" altLang="en-US" dirty="0" smtClean="0" sz="1200" i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			Table of contents  </a:t>
            </a:r>
            <a:endParaRPr lang="ko-KR" altLang="en-US" dirty="0" smtClean="0" sz="1200" i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			Scope (including identification, overview, references etc.) </a:t>
            </a:r>
            <a:endParaRPr lang="ko-KR" altLang="en-US" dirty="0" smtClean="0" sz="1200" i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			Other applicable documents  </a:t>
            </a:r>
            <a:endParaRPr lang="ko-KR" altLang="en-US" dirty="0" smtClean="0" sz="1200" i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			Notes and appendices  </a:t>
            </a:r>
            <a:endParaRPr lang="ko-KR" altLang="en-US" dirty="0" smtClean="0" sz="1200" i="1"/>
          </a:p>
          <a:p>
            <a:pPr marL="0" indent="0" defTabSz="1524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173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phasis is on the required content and not on the required format. This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specifically addressed in the preparation instructions accompanying each DIn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addition, the page format, page numbering scheme, section numbering scheme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various other preparation instructions are common. This clearly suggests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 of an automatic tool to assist in the preparation of the documents, a practice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greatly encouraged by the 2167 standard. Many such tools have been developed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support 2167, and Polack, in a paper analyzing the use of CASE tools for DOD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 (Polack 1990), concludes that these tools do indeed save time, and result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 higher quality software system.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DID describe the requirements for the preparation of a specific document,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but the main emID, which state that other presentation styles, including charts,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tables or matrices, are acceptable (e.g. Hatley and Pirbhai (1988) or Ward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Mellor (1986). There is also substantial flexibility in the requirements regarding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content of the documents. The standard provides for considerable tailoring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adapt the standard to the type of project being developed.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Tailoring the standard 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Tailoring of standard 2167 is not only encouraged, it is required. The foreword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2167 states that the standard must be appropriately tailored by the Program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 to ensure that only cost-effective requirements are cited in defense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solicitations and contracts.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DOD has issued a guide for tailoring that can be used as a reference source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adapting the standards to the type of project being developed. Two basic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principles apply to tailoring: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The tailoring process is 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deletion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of non-applicable requirements.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Tailoring of the standard should be carried out by the contracting agency.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first principle means that these modifications can only include the deletion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from the standard (and not changes to the requirements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standard). The second principle means that the contractor (i.e. the developer)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cannot tailor the standard without receiving permission from the contracting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agency (i.e. the DOD).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Tailoring of the 2167 standard must be completed as early as possible. This is best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performed either during contract negotiations or as one of the initial activities 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soon as the project begins. The following is a description of the basic procedure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tailoring standard 2167: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Review all standard 2167 requirements, including;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reviews and audits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documentation  </a:t>
            </a:r>
            <a:endParaRPr lang="ko-KR" altLang="en-US" dirty="0" smtClean="0" sz="1200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174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testing activities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quality assurance activities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configuration control activities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other required development activities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Identify the requirements that are not applicable, justifiable or reasonable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being developed. For example, the Firmware Support Manual will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not be required if no firmware is being developed: or two design reviews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(POR and COR) may not be necessary for a small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Prepare a list of requests for deletions from the standard. This may 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exclusion of documents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exclusion of sections in documents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exclusion of activities.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exclusion of parts of activities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Prepare a written description of the justifications for each item that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requested to be tailored out.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Submit the tailoring request, together with the justification, as early 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possible (preferably before the project begins).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order to be able to differentiate between forgotten items and tailored items, 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tailored items must be clearly referenced. When submitting a list of documents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formal review or milestone, all documents tailored out should be listed together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a statement to that effect. Within a document, when a paragraph is tailored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out a statement to that effect will appear directly after the paragraph number. If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paragraph and all of its subparagraphs are tailored out, only the highest level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paragraph number need be included.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list of the DID s together with the list of tailoring approvals are an integral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part of the project deliverables. Until tailoring approval has been granted,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developer is obligated to provide the full list of Dills, with all their inclusions.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is the reason why tailoring should be concluded as early as possible.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The software configuration management plan (SCMP)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configuration management plan (SCMP) is part of the project's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development plan. The SCMP may appear as a separate document or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section within the project development plan.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SCMP documents the resources that are needed, how they are to be used,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which standards and procedures will be applied during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175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SCMP then becomes the mandate for the configuration control group during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development. The issuance of this plan is the responsibility of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manager, though in large projects it may be delegated to the configuration Control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Table 4 contains a list of the main subjects covered in the SCMP. When any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subjects is covered elsewhere (e.g. in the software quality assurance plan), it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be omitted from the SCMP and replaced by a pointer to the document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which it is covered. Though most of the subjects in Table 1 are self-descriptive,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following are some guidelines: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Configuration status accounting describes the way in which status information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flows: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From the developers to the configuration management organization (audits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reviews)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From the configuration management organization to project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(status reporting procedures)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Configuration identification describes the method for designating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items as SCCI s. This is part of the high level decomposition of the system into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major development components.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section on identification methods describes the way in which each component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generated by the project is marked for unique identification. Security, restricted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access and classification refer to the secure development of sensitive products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(such as documents, software, patents, military classified information etc.). It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often convenient to assign many of these tasks to configuration control because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need to be involved in the review and classification of documents and other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related activities that are associated with security.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Subcontractors, vendors and suppliers mayor may not implement their own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configuration management plan. It is the project manager's responsibility to assure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either subcontractors or external developers submit a CMP for review, or that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project's configuration manager assumes responsibility for their work.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SCMP may also include diagrams and flow charts to describe procedures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submitting change requests, or for reporting problems.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Statistical software process improvement (SSPI)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an organization becomes more comfortable with the collection and use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 metrics, the derivation of simple indicators gives way to a more rigorous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approach called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statistical software process improvement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(SSPI). 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176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essence, SSPI uses software failure analysis to collect information about 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errors and defects encountered as an application, system, or product is developed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used. Failure analysis works in the following manner: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All errors and defects are categorized by origin (e.g., flaw in specification, flaw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logic, non conformance to standards).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The cost to correct each error and defect is recorded.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The number of errors and defects in each category is counted and ranked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descending order.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The overall cost of errors and defects in each category is computed.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Resultant data are analyzed to uncover the categories that result in highest cost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organization.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							Plans are developed to modify the process with the intent of eliminating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reducing the frequency of the class of errors and defects that is most costly.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Table 4: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Example of the contents of a software configuration management plan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 Software configuration management organization and resources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Organization structure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Personnel skill level and qualifications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Resources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 Standards, procedures, policies and guidelines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 Configuration identification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Method for defining SCCI s Description of the SCCI s for this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 Identification methods (naming and marking of documents, software components,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revisions. releases, etc.)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 Submission of configuration items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Approval/rejection procedure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 Change control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Change control procedures (method of submission, review. approval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rejection)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Reporting documentation (change requests, problem reports)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Change review procedures and review board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 Version control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Preparation of software and documentation versions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Release approval procedure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8. Storage, handling and delivery of project media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Storage requirements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Backups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177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9. Configuration control of subcontractors, vendors and suppliers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10. Additional control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Miscellaneous control procedures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Project specific control (security etc)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11. Configuration status accounting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Configuration audits and reviews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Configuration structure reporting procedures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12. Configuration management major milestones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13. Tools, techniques and methodologies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8.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Communications management plan 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communications management plan is a document that provides: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A collection and filing structure that details what methods will be used to gather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store various types of information. Procedures should also cover collecting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disseminating updates and corrections to previously distributed material.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A distribution structure that, details to whom information (status reports, data,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schedule, technical documentation, etc.) will flow, and what methods (written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reports, meetings, etc.) will be used to distribute various types of information.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structure must be compatible with the responsibilities and reporting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relationships described by the project organization chart.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A description of the information to be distributed, including format, content, level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detail, and conventions/definitions to be used.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Production schedules showing when each type of communication will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Methods for accessing information between scheduled communications.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A method for updating and refining the communications management plan as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progresses and develops. The communications management plan may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formal or informal, highly detailed or broadly framed, based on the needs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It is a subsidiary component of the overall project plan.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9.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The software quality assurance plan 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Every project must have a quality plan. The quality plan will be presented as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section in the project plan. 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178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is drawn up by the project manager at the start of the project and should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agreed with the project sponsor.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would expect the quality plan to contain the following elements: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Statement of the quality control organisation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Identification of specific standards and methods that will be used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Definition of the quality control procedures; this is aligned to the Work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Breakdown Structure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Specification of quality milestones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Detail of unusual features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Change control and configuration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Detail of acceptance procedures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Specification of quality assurance procedures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quality assurance plan (SQAP), like the software configuration plan,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also part of the overall software project development plan.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SQAP documents which resources are needed, how they should be used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which standards and procedures will be applied during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SQAP then becomes the mandate for the quality assurance group during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development. The issuance of this plan is the responsibility of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manager, though in large projects it will usually be delegated to the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assurance manager.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SQAP may appear as a separate document or as a section within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plan, and may include the configuration management plan (if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has not been documented separately).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Table 5 contains a list of the main subjects covered in the SQAP. When any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subjects is covered elsewhere, such as in the software configuration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plan (SCMP), it can be omitted from the SQAP and replaced by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pointer to the document in which it is covered.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the SCMP and the SQAP are concerned with different aspects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controlled items. The SCMP is primarily concerned with the format of controlled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items while the SQAP is more involved with the contents of controlled items.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SQAP must cover subcontractors, vendors and suppliers, irrespective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whether or not these external entities have their own quality assurance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any project, the quality of external components is ultimately the concern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 and the SQA organization. When a system fails, it usually makes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179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3346450"/>
            <a:ext cx="4535170" cy="78676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7905" y="5093335"/>
            <a:ext cx="5528945" cy="99631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discipline is based on a much more orderly set of development phases. These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phases are not implemented solely by programmers; they require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engineers. In fact, programming has become a relatively small part of the modern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development cycle, as is evident from Table 1.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numbers in Table 1 are derived from the general shift in emphasis to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planning (requirements and design) and testing. Commercial data processing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systems, with some exceptions, still spend a significant amount of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time in the programming and unit testing phase. Real-time systems are often more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complex, and may include extensive hardware software integration. This usually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requires more planning and more integration and testing. </a:t>
            </a:r>
            <a:endParaRPr lang="ko-KR" altLang="en-US" dirty="0" smtClean="0" sz="1200"/>
          </a:p>
          <a:p>
            <a:pPr marL="0" indent="0" defTabSz="15240" algn="l">
              <a:lnSpc>
                <a:spcPts val="7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Concept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Code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Fix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Maintain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1: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code and fix method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Table 1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Estimated percentage of time spent in each major software development phase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Planning           Code and unit test   Integration and test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Commercial data processing  25% 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40% 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35%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Real-time systems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35% 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25%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40%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Military systems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40% 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20% 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40%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Military systems require high reliability and are usually closely supervised by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customer, leading to a significant increase in the time spent in planning.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data in Table 1, of course, represents a generalization; commercial data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processing systems can be just as complex as a real-time system.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2 presents the basic phased model of a software development cycle. This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model, called the Waterfall model, gets its name from the way in which each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 cascades into the next (due to overlapping), as demonstrated in Fig. 3.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 interpretations of the Waterfall model, like the one that follows, combine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top level design and the detailed design phases into a single design phase,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integration and test phases into a single phase. In fact, there are many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variations of the classic Waterfall model, but they are all based upon a systematic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transition from one development phase to the next, until the project is complete.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little difference whether the failure is due to an externally developed component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 an in-house developed component.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plans for supervising these external groups must be adapted to the type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external components being provided (off the shelf or new development)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type of organization (do they have their own quality assurance organization?).  </a:t>
            </a:r>
            <a:endParaRPr lang="ko-KR" altLang="en-US" dirty="0" smtClean="0" sz="1200"/>
          </a:p>
          <a:p>
            <a:pPr marL="0" indent="0" defTabSz="15240" algn="l">
              <a:lnSpc>
                <a:spcPts val="56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180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2335" y="1359535"/>
            <a:ext cx="4824730" cy="665353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Table 5: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Example of the contents of a software quality assurance plan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 Software quality assurance organization and resources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Organizational structure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Personnel skill level and qualifications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 SQA standards. Procedures, policies and guidelines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 SQA documentation requirements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List of all documentation subject to quality control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Description of method of evaluation and approval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 4. SQA software requirements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Evaluation and approval of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Description of method of evaluation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Evaluation of the software development process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Evaluation of reused software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Evaluation of non-deliverable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 Evaluation of storage handling and delivery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documents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Data files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 Reviews and audits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 Software configuration management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(when not addressed in a separate document)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8. Problem reporting and corrective action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9. Evaluation of test procedures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10. Tools techniques and methodologies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11. Quality control of subcontractors, vendors and suppliers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12. Additional control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Miscellaneous control procedures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Project specific control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13. SQA reporting, records and documentation.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Status reporting procedures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Storage and security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Retention period 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SQAP, as part of the project development plan, should be reviewed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updated periodically and whenever any requirements, project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procedures, methodologies or other relevant activities are changed. 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181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IEEE SQAP guide recommends periodic evaluation of two aspects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(1)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The plan's content and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(2)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The plan's implementation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The plan's content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should be evaluated with regard to the specific SQAP standard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used, to assure the plan's continuing compliance with the standard even when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characteristics of the software project change.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The plan's implementation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should be evaluated in terms of the changing scope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project, including the tasks and responsibilities referenced in the plan,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other new or changed characteristics of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updating the SQAP the following project activities and events should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considered: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New or changed contractual requirements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Additional standards and policies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Additional project documents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Changes in the project's organizational structure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New tools and utilities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Additional subcontractors and vendors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10.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The RMMM Plan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collection of risk information sheets developed for all risks that lie above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cut off. A risk management strategy can be included in the software project plan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 the risk management steps can be organized into a separate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Risk Mitigation,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Monitoring and Management Plan.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RMMM plan documents all work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performed as part of risk analysis and are used by the project manager as part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overall project plan.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 software teams do not develop a formal RMMM document. Rather, each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is documented individually using a risk information sheet (RIS) [WIL97].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most cases, the RIS is maintained using a database system, so that creation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entry, priority ordering, searches, and other analysis may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accomplished easily.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Once RMMM has been documented and the project has begun, risk mitigation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monitoring steps commence.  </a:t>
            </a:r>
            <a:endParaRPr lang="ko-KR" altLang="en-US" dirty="0" smtClean="0" sz="1200"/>
          </a:p>
          <a:p>
            <a:pPr marL="0" indent="0" defTabSz="15240" algn="l">
              <a:lnSpc>
                <a:spcPts val="7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182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we have already discussed, risk mitigation is a problem avoidance activity.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monitoring is a project tracking activity with three primary objectives: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To assess whether predicted risks do, in fact, occur;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To ensure that risk aversion steps defined for the risk are being properly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applied; and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To collect information that can be used for future risk analysis. In many cases,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problems that occur during a project can be traced to more than one risk.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Another job of risk monitoring is to attempt to allocate origin (what risk(s)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caused which problems throughout. the project).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11.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Project Development Budget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Good estimates are important, as they form the foundations of a good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plan. This plan, prepared by the project manager, is produced during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initial stages of the project and includes estimates related to: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The project development budget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The project development schedule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The required development resources (development staff,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equipment etc.)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parallel with integration and testing, the following managerial and activities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take place: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Final budgeting of the project; the cost of changes is determined,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contingency activities are evaluated, and the budget is updated.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Training is conducted for users, operators, customers, installers, maintenance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engineers, and marketing engineers.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Installation sites are prepared, and the infrastructure for hardware and special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equipment is planned and installed.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The development team size is reduced.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12.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Maintenance Documents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phased approach to software development divides the development life cycle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into: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The development of the software code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Preparation for integration and test of the system (the next phase)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The development of the maintenance plan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Apart from the actual code being written (and hopefully being well commented),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 of the other documents that are developed during this phase include: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183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The programmer's notebook, documenting coding decisions, unit tests,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resolution of implementation problems.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Maintenance plan and documentation, including all necessary documentation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needed for system maintenance.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Initial versions of the user documentation, including reference manuals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operator guides.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 the conclusion of the integration and test phase all documentation must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complete and ready for delivery, including: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Maintenance documentation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Final user documentation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All updated development documentation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Test documentation and test reports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requires a much smaller team, and a different type of management.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fact, a single maintenance group can be established to maintain several products, with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common management, configuration control, installation and field engineers,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of documentation.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documents that need to be updated during this phase 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Version release documentation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Problem reports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All development documentation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All user documentation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Maintenance logs and customer service reports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13.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The statement of work (SOW)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statement of work is the basis of the contract between the pro-poser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customer, and is often incorporated into the contract. The SOW contains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detailed list of all work to be performed by the pro-poser for the benefit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is a narrative description of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products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or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services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to be supplied by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internal projects, the project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initiator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or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sponsor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provides the statement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 based on business needs, or product or service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requirement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s. For external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projects, the statement of work can be received from 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customer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as part of a bid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document, for example,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request for proposa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l,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request for informatio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n, request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bid, or as part of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contrac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t. The SOW indicates a: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Business need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- an organization’s business need, can be based on needed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training, market demand, technological advance, legal requirement,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governmental standard.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184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Product scope description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- documents the product requirements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characteristics of the product or service that the project will be undertaken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create. The product requirements will generally have less detail during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initiation process and more detail during later processes, as the product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characteristics are progressively elaborated. These requirements should also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 the relationship among the products or services being created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business need or other stimulus that causes the need. While the form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substance of the product requirements document will vary, it should always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detailed enough to support later project planning.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Strategic plan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- all projects support the organization’s strategic goals—the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strategic plan of the performing organization should be considered as a factor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project selection decisions.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SOW starts as a general list of required deliverables in the RFP. A more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detailed version t of the SOW is submitted as part of the proposal, and is still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considered only an initial description of the work to be performed. The blinding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version of the SOW is finalized during contract negotiations, or after the detailed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requirements have been completed.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Table 6 presents an example of an SOW outline for a software project. The list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items varies considerably, depending on the type of project being developed;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 not all projects include the delivery of hardware components, and not 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 require training or installation.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basic guideline for the preparation of the SOW is that any activity, service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required by the customer, and agreed to by the developer, must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included. This means that there can be no binding work items that were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informally understood or agreed to verbally, which do not appear in the SOW.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formal SOW must include all and only the work to be performed.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condition prevents misunderstandings and disagreements later, after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begins.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statement of work (SOW) describes the procurement item in sufficient detail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allow prospective sellers to determine if they are capable of providing the item.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“Sufficient detail” may vary, based on the nature of the item, the needs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buyer, or the expected contract form.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 application areas recognize different types of SOW. For example, in some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government jurisdictions, the term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SOW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is reserved for a procurement item that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clearly specified product or service, and the term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Statement of Objectives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(SOO)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used for a procurement item that is presented as a problem to be solved.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statement of work may be revised and refined as it moves through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procurement process. For example, a prospective seller may suggest a more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185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efficient approach or a less costly product than that originally specified. Each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individual procurement item requires a separate statement of work. However,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multiple products or services may be grouped as one procurement item with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single SOW.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Table 6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 sample SOW outline for a software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Referenced documents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existing system description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customer's RFP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developer's proposal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vendor's and developer's technical literature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Software deliverables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functionality (as documented in the requirements specification)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list of major software components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3.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Equipment and hardware deliverables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functionality (as documented in the requirements specification)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list of major hardware components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4.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Training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user courses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operator training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installation training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5.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Market research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6.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Procurement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7.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Supervision of subcontractors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8.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Documentation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documentation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user documentation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documentation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other technical documentation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9.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Testing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alpha testing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beta testing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acceptance tests (ATP)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10.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Installation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11.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Maintenance services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12.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Other services and deliverable items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13.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Method of delivery </a:t>
            </a:r>
            <a:endParaRPr lang="ko-KR" altLang="en-US" dirty="0" smtClean="0" sz="1200" b="1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186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386" name="Rect 3"/>
          <p:cNvSpPr>
            <a:spLocks noGrp="1" noChangeArrowheads="1"/>
          </p:cNvSpPr>
          <p:nvPr/>
        </p:nvSpPr>
        <p:spPr>
          <a:xfrm rot="0">
            <a:off x="2514600" y="2331720"/>
            <a:ext cx="1677670" cy="17081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requirements specification </a:t>
            </a:r>
            <a:endParaRPr lang="ko-KR" altLang="en-US" dirty="0" smtClean="0" sz="1200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hardware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statement of work should be as clear, as complete, and as concise as possible.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should include a description of any collateral services required, such 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 reporting or post-project operational support for the procured item.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some application areas, there are specific content and format requirements for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SOW.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14.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Responsibility Assignment Matrix (RAM)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roles (who do what) and responsibilities (who decide what) must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assigned to the appropriate project stakeholders.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Roles and responsibilities may vary over time. Most roles and responsibilities will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assigned to stakeholders who are actively involved in the work of the project,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such as the project manager, other members of the project management team,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individual contributors.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roles and responsibilities of the project manager are generally critical on most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projects, but vary significantly by application area. Project roles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responsibilities should be closely linked to the project scope definition.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Responsibility Assignment Matrix (RAM) is often used for this purpose. 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larger projects, RAM s may be developed at various levels.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a high-level RAM may define which group or unit is responsible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component of the work breakdown structure, while lower-level RAM s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used within the group to assign roles and responsibilities for specific activities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particular individuals.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structure that relates the project organization structure to 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work breakdown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structure,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to help ensure, that each element of the project’s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scope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of work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assigned to a responsible individual.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Shows who does what (x=person, y=phase). The most important feature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RAM is the participatory development process involving all stakeholders.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Show who is participant, who is accountable, who handles reviews, who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provides input and who must sign off on specific work packages or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15.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Project Charter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187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389" name="Rect 3"/>
          <p:cNvSpPr>
            <a:spLocks noGrp="1" noChangeArrowheads="1"/>
          </p:cNvSpPr>
          <p:nvPr/>
        </p:nvSpPr>
        <p:spPr>
          <a:xfrm rot="0">
            <a:off x="2514600" y="929640"/>
            <a:ext cx="589280" cy="17081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software </a:t>
            </a:r>
            <a:endParaRPr lang="ko-KR" altLang="en-US" dirty="0" smtClean="0" sz="120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document issued by senior management that formally authorizes the existence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project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And it provides 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project manager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with the authority to apply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organizational resources to project activities.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16.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Risk management plan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risk management plan describes how risk identification, qualitative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quantitative analysis, response planning, monitoring, and control will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structured and performed during the project life cycle. The risk management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may include the following.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Methodology.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Defines the approaches, tools, and data sources that may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used to perform risk management on this project. Different types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assessments may be appropriate, depending upon the project stage, amount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available, and flexibility remaining in risk management.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Roles and responsibilities.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Defines the lead, support, and risk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membership for each type of action in the risk management plan. Risk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teams organized outside of the project office may be able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 more independent, unbiased risk analyses of project than those from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sponsoring project team.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Budgeting.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Establishes a budget for risk management for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Timing.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Defines how often the risk management process will be performed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throughout the project life cycle. Results should be developed early enough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affect decisions. The decisions should be revisited periodically during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execution.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Scoring and interpretation.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The scoring and interpretation methods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appropriate for the type and timing of the qualitative and quantitative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 being performed. Methods and scoring must be determined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advance to ensure consistency.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Thresholds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threshold criteria for risks that will be acted upon, by whom,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in what manner. The project owner, customer, or sponsor may have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different risk threshold. The acceptable threshold forms the target against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which the project team will measure the effectiveness of the risk response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execution.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Reporting formats.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Describes the content and format of the risk response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plan. Defines how the results of the risk management processes will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documented, analyzed, and communicated to the project team, internal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external stakeholders, sponsors, and others. </a:t>
            </a:r>
            <a:endParaRPr lang="ko-KR" altLang="en-US" dirty="0" smtClean="0" sz="1200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188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Tracking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Documents how all facets of risk activities will be recorded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benefit of the current project, future needs, and lessons learned. Documents if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how risk processes will be audited.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4.10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Scheduling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Any project can be completed, given an infinite amount of time and resources.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Realistically, the amount of time available for project development is always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finite.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fact, in most cases it is less than the project manager considers sufficient.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Few projects are completed ahead of time; many projects overrun their schedule.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schedule is one of the most important parts of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plan.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plan includes: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Scheduling of development activities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Scheduling of project resources, particularly people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development plan describes in detail: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how the project manager plans to develop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what resources will be required and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how these resources will be applied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 matter how well the project schedule is prepared, that schedule is useless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unless it is adhered to. It is the project manager's responsibility to withstand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pressure and to assure that the project is developed in an orderly fashion,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according to the schedule. Whenever circumstances change, the project schedule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should then be updated to reflect the new situation.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A schedule is a list of: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Activities and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Anticipated time of implementation of these activities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There are many ways of representing a schedule: 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Lists of activities,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Diagrams,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Graphs etc. 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189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3150" y="5010785"/>
            <a:ext cx="5029200" cy="326771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13560" y="966470"/>
            <a:ext cx="3761105" cy="352615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Conception </a:t>
            </a:r>
            <a:endParaRPr lang="ko-KR" altLang="en-US" dirty="0" smtClean="0" sz="798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Maintenance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       Software </a:t>
            </a:r>
            <a:endParaRPr lang="ko-KR" altLang="en-US" dirty="0" smtClean="0" sz="798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    Requirements</a:t>
            </a:r>
            <a:endParaRPr lang="ko-KR" altLang="en-US" dirty="0" smtClean="0" sz="798" b="1"/>
          </a:p>
          <a:p>
            <a:pPr marL="0" indent="0" defTabSz="15240" algn="l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Test</a:t>
            </a:r>
            <a:endParaRPr lang="ko-KR" altLang="en-US" dirty="0" smtClean="0" sz="798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Top level  </a:t>
            </a:r>
            <a:endParaRPr lang="ko-KR" altLang="en-US" dirty="0" smtClean="0" sz="798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         Design</a:t>
            </a:r>
            <a:endParaRPr lang="ko-KR" altLang="en-US" dirty="0" smtClean="0" sz="798" b="1"/>
          </a:p>
          <a:p>
            <a:pPr marL="0" indent="0" defTabSz="15240" algn="l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Integration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        Detailed </a:t>
            </a:r>
            <a:endParaRPr lang="ko-KR" altLang="en-US" dirty="0" smtClean="0" sz="798" b="1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        Design </a:t>
            </a:r>
            <a:endParaRPr lang="ko-KR" altLang="en-US" dirty="0" smtClean="0" sz="798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               Implementation </a:t>
            </a:r>
            <a:endParaRPr lang="ko-KR" altLang="en-US" dirty="0" smtClean="0" sz="701" b="1"/>
          </a:p>
          <a:p>
            <a:pPr marL="0" indent="0" defTabSz="1524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2: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phased model of the software development life cycle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Conception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requirements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Top level" design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Detailed design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Implementation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Integration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T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3: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Waterfall model of the software development life cycle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Rapid prototyping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There are other development methodologies that do not move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one phase to the next like the Waterfall model. Rapid prototyping,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most common methods of schedule representation are :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precedence network diagrams (such as PERT),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Gantt charts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lists of milestones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4.11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Guidelines for successful Planning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common failure in many kinds of planning is that the plan is never really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implemented. Instead, all focus is on writing a plan document.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Most of the following guidelines help to ensure that the planning process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carried out completely and is implemented completely or, deviations from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intended plan are recognized and managed accordingly.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Involve the Right People in the Planning Process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It's critical that all parts of the system continue to exchange feedback in order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 effectively. This is true no matter what type of system.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planning, get input from everyone who will be responsible to carry out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parts of the plan, along with representative from groups who will be affected by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plan.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course, people involved should be responsible to review and authorize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Write Down the Planning Information and Communicate it Widely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New managers, in particular, often forget that others don't know what these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managers know.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Even if managers do communicate their intentions and plans verbally, chances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others won't completely hear or understand what the manager wants done.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Also, as plans change, it's extremely difficult to remember who is supposed to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doing what and according to which version of the plan.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Key stakeholders (employees, management, board members, sponsors, customers,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clients, etc.) may request copies of various types of plans.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Therefore, it's critical to write plans down and communicate them widely.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Goals and Objectives Should Be SMARTER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Specific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Measurable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190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Acceptable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Realistic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Time frame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Extending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Rewarding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Build in Accountability (Regularly Review Who's Doing What and By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When?)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Plans should specify who is responsible for achieving each result, including goals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objectives.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Dates should be set for completion of each result, as well.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Responsible parties should regularly review status of the plan.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sure to have someone of authority "sign off" on the plan, including putting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their signature on the plan to indicate they agree with and support its contents.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Include responsibilities in policies, procedures, job descriptions, performance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review processes, etc.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Note Deviations from the Plan and Re-plan Accordingly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It's OK to deviate from the plan. The plan is not a set of rules. It's an overall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guideline. It is equally important to notice deviations and adjust the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accordingly.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Evaluate Planning Process and the Plan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the planning process, regularly collect feedback from participants. Do they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agree with the planning process? If not, what don't they like and how could it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done better?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large, ongoing planning processes (such as strategic planning, business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planning, project planning, etc.), it's critical to collect this kind of feedback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regularly.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regular reviews of implementation of the plan, assess if goals are being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achieved or not. If not, were goals realistic? Do responsible parties have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necessary to achieve the goals and objectives?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Should goals be changed? Should more priority be placed on achieving the goals?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What needs to be done?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Write down how the planning process could have been done better. File it away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read it the next time you conduct the planning process.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191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Recurring Planning Process is at Least as Important as Plan Document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Far too often, primary emphasis is placed on the plan document.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is extremely unfortunate because the real treasure of planning is the planning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 itself.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planning, planners learn a great deal from ongoing analysis, reflection,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discussion, debates and dialogue around issues and goals in the system.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ongoing communications are what sensitize people to understanding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following the values and behaviors described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Nature of the Process Should Be Compatible to Nature of Planners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prominent example of this type of potential problem is when planners don't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prefer the "top down" or "bottom up", "linear" type of planning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going from general to specific along the process of 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environmental scan, SWOT analysis, mission/vision/values, issues and goals,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strategies, objectives, timelines, etc.  </a:t>
            </a:r>
            <a:endParaRPr lang="ko-KR" altLang="en-US" dirty="0" smtClean="0" sz="1200"/>
          </a:p>
          <a:p>
            <a:pPr marL="0" indent="0" defTabSz="15240" algn="l">
              <a:lnSpc>
                <a:spcPts val="3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192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27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5. ORGANIZATION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Basic Definition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Basically, an organization is a group of people intentionally organized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accomplish an overall, common goal or set of goals. Business organizations can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range in size from two people to tens of thousands.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 you interpret each of the above major parts of an organization depends very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much on your values and your nature. People can view organizations as machines,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organisms, families, groups, etc.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People are managed through an organizational structure. This hierarchical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structure is based on the four cornerstones of management: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Delegation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Authority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Responsibility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Supervision.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Delegation bestows authority, and authority produces (and requires)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responsibility. Both authority and responsibility require supervision, and effective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supervision requires a suitable organizational structure: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Most projects are organized as teams, with each team assigned specific functions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within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Different types of project require different types of team structure, as for example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team of junior programmers requires a technical team leader while a team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experts may require only an administrative team leader.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is the project manager's responsibility to select the structure best suited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Basically an organization is a group of people intentionally organized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accomplish an overall, common goal or set of goals. Business organizations can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range in size from two people to tens of thousands.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 you interpret each of the above major parts of an organization depends very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much on your values and your nature. People can view organizations as machines,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organisms, families, groups, etc.  </a:t>
            </a:r>
            <a:endParaRPr lang="ko-KR" altLang="en-US" dirty="0" smtClean="0" sz="1200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193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Organization as a System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helps to think of organizations are systems.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Simply put, a system is an organized collection of parts that are highly integrated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order to accomplish an overall goal.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system has various inputs which are processed to produce certain outputs,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which together, accomplish the overall goal desired by the organization.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is ongoing feedback among these various parts to ensure they remain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aligned to accomplish the overall goal of the organization. There are several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classes of systems, ranging from very simple frameworks all the way to social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systems, which are the most complex. Organizations are, of course, social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Systems have inputs, processes, outputs and outcomes. To explain, inputs to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include resources such as raw materials, money, technologies and people.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inputs go through a process where they're aligned, moved along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carefully coordinated, ultimately to achieve the goals set for the system. Outputs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tangible results produced by processes in the system, such as products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services for consumers.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Another kind of result is outcomes, or benefits for consumers, e.g., jobs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workers, enhanced quality of life for customers, etc. Systems can be the entire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organization, or its departments, groups, processes, etc.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Feedback comes from, e.g., employees who carry out processes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organization, customers/clients using the products and services, etc.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Feedback also comes from the larger environment of the organization, e.g.,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influences from government, society, economics, and technologies.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organization has numerous subsystems, as well. Each subsystem has its own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boundaries of sorts, and includes various inputs, processes, outputs and outcomes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geared to accomplish an overall goal for the subsystem.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Common examples of subsystems are departments, programs, projects, teams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processes to produce products or services, etc.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Organizations are made up of people - who are also systems of systems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systems - and on it goes. Subsystems are organized in a hierarchy needed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accomplish the overall goal of the overall system.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194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organizational system is defined by, e.g., its legal documents (articles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incorporation, by laws, roles of officers, etc.), mission, goals and strategies,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policies and procedures, operating manuals, etc.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organization is depicted by its organizational charts, job descriptions,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marketing materials, etc.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organizational system is also maintained or controlled by policies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procedures, budgets, information management systems, quality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systems, performance review systems, etc.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5.3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Structural Dimensions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organization's structure, or design, is the overall arrangement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organization's various roles, processes and their relationships in the organization.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design of an organization is a means to accomplishing the organization's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overall goal - the structure is not an end in itself.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systems theory terms, the design ensures that the appropriate inputs go through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necessary processes to produce the required outputs to produce the intended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outcomes.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Centralization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-the extent to which functions are dispersed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organization, either in terms of integration with other functions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geographically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Formalization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- regarding the extent of policies and procedures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Hierarchy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- regarding the extent and configuration of levels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structure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Routinization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- regarding the extent that organizational processes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standardized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Specialization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-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regarding the extent to which activities are refined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Training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- regarding the extent of activities to equip organization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members with knowledge and skills to carry out their roles.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5.4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Organizational Systems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Project-based organizations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are those whose operations consist primarily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projects. These organizations fall into two categories: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Organizations that derive their revenue primarily from performing projects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others—architectural firms, engineering firms, consultants, construction con-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tractors, government contractors, nongovernmental organizations, etc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Organizations that have adopted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management by projects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, these organizations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195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tend to have management systems in place to facilitate project management.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their financial systems are often specifically designed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accounting, tracking, and reporting on multiple simultaneous projects.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Non project-based organizations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often lack management systems designed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support project needs efficiently and effectively.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absence of project-oriented systems usually makes project management more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difficult.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some cases, non project-based organizations will have departments or other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subunits that operate as project-based organizations with systems to match.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management team should be acutely aware of how the organization’s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systems affect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if the organization rewards its functional managers for charging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staff time to projects, then the project management team may need to implement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controls to ensure that assigned staff members are being used effectively on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5.5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Organizational Cultures and Styles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Most organizations have developed unique and describable cultures. These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cultures are reflected in their: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Shared values, 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Norms, 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Beliefs 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Expectations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Policies and 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Procedures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View of authority relationships and numerous other factors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Organizational cultures often have a direct influence on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A team proposing an unusual or high-risk approach is more likely to secure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approval in an aggressive or entrepreneurial organization.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A project manager with a highly participative style is apt to encounter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problems in a rigidly hierarchical organization, while a project manager with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authoritarian style will be equally challenged in a participative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structure of the performing organization often constrains the availability of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terms under which resources become available to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196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9975" y="2319655"/>
            <a:ext cx="6363970" cy="79819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0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9975" y="3117850"/>
            <a:ext cx="4758055" cy="487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0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24855" y="3117850"/>
            <a:ext cx="1609090" cy="487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0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9975" y="3605530"/>
            <a:ext cx="3962400" cy="64960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0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26025" y="4255135"/>
            <a:ext cx="802005" cy="32893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0" name="Picture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24855" y="4255135"/>
            <a:ext cx="1609090" cy="32893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0" name="Picture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10255" y="5398135"/>
            <a:ext cx="917575" cy="49085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0" name="Picture 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24655" y="5398135"/>
            <a:ext cx="801370" cy="49085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0" name="Picture 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26025" y="5398135"/>
            <a:ext cx="802005" cy="49085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0" name="Picture 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24855" y="5398135"/>
            <a:ext cx="1609090" cy="49085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Organizational structures can be characterized as spanning a spectrum from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functional to projectized, with a variety of matrix structures in between.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following table shows key project related characteristics of the major types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enterprise organizational structures: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Table: Organizational Structure Influences on Projects </a:t>
            </a:r>
            <a:endParaRPr lang="ko-KR" altLang="en-US" dirty="0" smtClean="0" sz="1200" b="1"/>
          </a:p>
          <a:p>
            <a:pPr marL="0" indent="0" defTabSz="1524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FF0000"/>
                </a:solidFill>
                <a:latin typeface="Times New Roman"/>
                <a:ea typeface="Times New Roman"/>
              </a:rPr>
              <a:t>Project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</a:t>
            </a:r>
            <a:r>
              <a:rPr lang="en-US" altLang="ko-KR" dirty="0" smtClean="0" sz="1097" b="1">
                <a:solidFill>
                  <a:srgbClr val="FF0000"/>
                </a:solidFill>
                <a:latin typeface="Times New Roman"/>
                <a:ea typeface="Times New Roman"/>
              </a:rPr>
              <a:t>Organization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097" b="1">
                <a:solidFill>
                  <a:srgbClr val="3333FF"/>
                </a:solidFill>
                <a:latin typeface="Times New Roman"/>
                <a:ea typeface="Times New Roman"/>
              </a:rPr>
              <a:t>Functional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</a:t>
            </a:r>
            <a:r>
              <a:rPr lang="en-US" altLang="ko-KR" dirty="0" smtClean="0" sz="1097" b="1">
                <a:solidFill>
                  <a:srgbClr val="3333FF"/>
                </a:solidFill>
                <a:latin typeface="Times New Roman"/>
                <a:ea typeface="Times New Roman"/>
              </a:rPr>
              <a:t>Matrix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</a:t>
            </a:r>
            <a:r>
              <a:rPr lang="en-US" altLang="ko-KR" dirty="0" smtClean="0" sz="1097" b="1">
                <a:solidFill>
                  <a:srgbClr val="3333FF"/>
                </a:solidFill>
                <a:latin typeface="Times New Roman"/>
                <a:ea typeface="Times New Roman"/>
              </a:rPr>
              <a:t>Projectized </a:t>
            </a:r>
            <a:endParaRPr lang="ko-KR" altLang="en-US" dirty="0" smtClean="0" sz="1097" b="1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</a:t>
            </a:r>
            <a:r>
              <a:rPr lang="en-US" altLang="ko-KR" dirty="0" smtClean="0" sz="1097" b="1">
                <a:solidFill>
                  <a:srgbClr val="FF0000"/>
                </a:solidFill>
                <a:latin typeface="Times New Roman"/>
                <a:ea typeface="Times New Roman"/>
              </a:rPr>
              <a:t>Characteristics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</a:t>
            </a:r>
            <a:r>
              <a:rPr lang="en-US" altLang="ko-KR" dirty="0" smtClean="0" sz="1097" b="1">
                <a:solidFill>
                  <a:srgbClr val="FF0000"/>
                </a:solidFill>
                <a:latin typeface="Times New Roman"/>
                <a:ea typeface="Times New Roman"/>
              </a:rPr>
              <a:t>Structure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</a:t>
            </a:r>
            <a:r>
              <a:rPr lang="en-US" altLang="ko-KR" dirty="0" smtClean="0" sz="1097" i="1" b="1">
                <a:solidFill>
                  <a:srgbClr val="000000"/>
                </a:solidFill>
                <a:latin typeface="Times New Roman"/>
                <a:ea typeface="Times New Roman"/>
              </a:rPr>
              <a:t>Weak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</a:t>
            </a:r>
            <a:r>
              <a:rPr lang="en-US" altLang="ko-KR" dirty="0" smtClean="0" sz="1097" i="1" b="1">
                <a:solidFill>
                  <a:srgbClr val="000000"/>
                </a:solidFill>
                <a:latin typeface="Times New Roman"/>
                <a:ea typeface="Times New Roman"/>
              </a:rPr>
              <a:t>Balanced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097" i="1" b="1">
                <a:solidFill>
                  <a:srgbClr val="000000"/>
                </a:solidFill>
                <a:latin typeface="Times New Roman"/>
                <a:ea typeface="Times New Roman"/>
              </a:rPr>
              <a:t>Strong </a:t>
            </a:r>
            <a:endParaRPr lang="ko-KR" altLang="en-US" dirty="0" smtClean="0" sz="1097" i="1" b="1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Project Manager’s Authority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Little or non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Limited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Low to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Moderate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High to </a:t>
            </a:r>
            <a:endParaRPr lang="ko-KR" altLang="en-US" dirty="0" smtClean="0" sz="1097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97" u="sng">
                <a:solidFill>
                  <a:srgbClr val="000000"/>
                </a:solidFill>
                <a:latin typeface="Times New Roman"/>
                <a:ea typeface="Times New Roman"/>
              </a:rPr>
              <a:t>Moderate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097" u="sng">
                <a:solidFill>
                  <a:srgbClr val="000000"/>
                </a:solidFill>
                <a:latin typeface="Times New Roman"/>
                <a:ea typeface="Times New Roman"/>
              </a:rPr>
              <a:t>to High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</a:t>
            </a:r>
            <a:r>
              <a:rPr lang="en-US" altLang="ko-KR" dirty="0" smtClean="0" sz="1097" u="sng">
                <a:solidFill>
                  <a:srgbClr val="000000"/>
                </a:solidFill>
                <a:latin typeface="Times New Roman"/>
                <a:ea typeface="Times New Roman"/>
              </a:rPr>
              <a:t>almost Total </a:t>
            </a:r>
            <a:endParaRPr lang="ko-KR" altLang="en-US" dirty="0" smtClean="0" sz="1097" u="sng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Percent of Performing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Virtually </a:t>
            </a:r>
            <a:endParaRPr lang="ko-KR" altLang="en-US" dirty="0" smtClean="0" sz="1097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Organization’s Personnel assigned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None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0-25%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15-60%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50-95%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85-100% </a:t>
            </a:r>
            <a:endParaRPr lang="ko-KR" altLang="en-US" dirty="0" smtClean="0" sz="1097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097" u="sng" b="1">
                <a:solidFill>
                  <a:srgbClr val="000000"/>
                </a:solidFill>
                <a:latin typeface="Times New Roman"/>
                <a:ea typeface="Times New Roman"/>
              </a:rPr>
              <a:t>Full time to Project work </a:t>
            </a:r>
            <a:endParaRPr lang="ko-KR" altLang="en-US" dirty="0" smtClean="0" sz="1097" u="sng" b="1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097" u="sng" b="1">
                <a:solidFill>
                  <a:srgbClr val="000000"/>
                </a:solidFill>
                <a:latin typeface="Times New Roman"/>
                <a:ea typeface="Times New Roman"/>
              </a:rPr>
              <a:t>Project Manager’s Role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</a:t>
            </a:r>
            <a:r>
              <a:rPr lang="en-US" altLang="ko-KR" dirty="0" smtClean="0" sz="1097" u="sng">
                <a:solidFill>
                  <a:srgbClr val="000000"/>
                </a:solidFill>
                <a:latin typeface="Times New Roman"/>
                <a:ea typeface="Times New Roman"/>
              </a:rPr>
              <a:t>Part-time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</a:t>
            </a:r>
            <a:r>
              <a:rPr lang="en-US" altLang="ko-KR" dirty="0" smtClean="0" sz="1097" u="sng">
                <a:solidFill>
                  <a:srgbClr val="000000"/>
                </a:solidFill>
                <a:latin typeface="Times New Roman"/>
                <a:ea typeface="Times New Roman"/>
              </a:rPr>
              <a:t>Part time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097" u="sng">
                <a:solidFill>
                  <a:srgbClr val="000000"/>
                </a:solidFill>
                <a:latin typeface="Times New Roman"/>
                <a:ea typeface="Times New Roman"/>
              </a:rPr>
              <a:t>Full-time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097" u="sng">
                <a:solidFill>
                  <a:srgbClr val="000000"/>
                </a:solidFill>
                <a:latin typeface="Times New Roman"/>
                <a:ea typeface="Times New Roman"/>
              </a:rPr>
              <a:t>Full-time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097" u="sng">
                <a:solidFill>
                  <a:srgbClr val="000000"/>
                </a:solidFill>
                <a:latin typeface="Times New Roman"/>
                <a:ea typeface="Times New Roman"/>
              </a:rPr>
              <a:t>Full-time </a:t>
            </a:r>
            <a:endParaRPr lang="ko-KR" altLang="en-US" dirty="0" smtClean="0" sz="1097" u="sng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Common Titles for Project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endParaRPr lang="ko-KR" altLang="en-US" dirty="0" smtClean="0" sz="1097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Manager’s Role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Coordinator/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Coordinato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Manager/Pr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Manager/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Manager/ </a:t>
            </a:r>
            <a:endParaRPr lang="ko-KR" altLang="en-US" dirty="0" smtClean="0" sz="1097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r/ Project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oject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Program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Program </a:t>
            </a:r>
            <a:endParaRPr lang="ko-KR" altLang="en-US" dirty="0" smtClean="0" sz="1097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97" u="sng">
                <a:solidFill>
                  <a:srgbClr val="000000"/>
                </a:solidFill>
                <a:latin typeface="Times New Roman"/>
                <a:ea typeface="Times New Roman"/>
              </a:rPr>
              <a:t>Leader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</a:t>
            </a:r>
            <a:r>
              <a:rPr lang="en-US" altLang="ko-KR" dirty="0" smtClean="0" sz="1097" u="sng">
                <a:solidFill>
                  <a:srgbClr val="000000"/>
                </a:solidFill>
                <a:latin typeface="Times New Roman"/>
                <a:ea typeface="Times New Roman"/>
              </a:rPr>
              <a:t>Leader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</a:t>
            </a:r>
            <a:r>
              <a:rPr lang="en-US" altLang="ko-KR" dirty="0" smtClean="0" sz="1097" u="sng">
                <a:solidFill>
                  <a:srgbClr val="000000"/>
                </a:solidFill>
                <a:latin typeface="Times New Roman"/>
                <a:ea typeface="Times New Roman"/>
              </a:rPr>
              <a:t>Officer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097" u="sng">
                <a:solidFill>
                  <a:srgbClr val="000000"/>
                </a:solidFill>
                <a:latin typeface="Times New Roman"/>
                <a:ea typeface="Times New Roman"/>
              </a:rPr>
              <a:t>Manager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097" u="sng">
                <a:solidFill>
                  <a:srgbClr val="000000"/>
                </a:solidFill>
                <a:latin typeface="Times New Roman"/>
                <a:ea typeface="Times New Roman"/>
              </a:rPr>
              <a:t>Manager </a:t>
            </a:r>
            <a:endParaRPr lang="ko-KR" altLang="en-US" dirty="0" smtClean="0" sz="1097" u="sng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Project Management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Part-time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Part time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Part-time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Full-time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Full-time </a:t>
            </a:r>
            <a:endParaRPr lang="ko-KR" altLang="en-US" dirty="0" smtClean="0" sz="1097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097" u="sng" b="1">
                <a:solidFill>
                  <a:srgbClr val="000000"/>
                </a:solidFill>
                <a:latin typeface="Times New Roman"/>
                <a:ea typeface="Times New Roman"/>
              </a:rPr>
              <a:t>Administrative Staff </a:t>
            </a:r>
            <a:endParaRPr lang="ko-KR" altLang="en-US" dirty="0" smtClean="0" sz="1097" u="sng" b="1"/>
          </a:p>
          <a:p>
            <a:pPr marL="0" indent="0" defTabSz="15240" algn="l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5.6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Traditional Structures of Business Organization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Functional Structure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Most business organizations start out with a functional structure, or a small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variation of this structure. This is the basic "building block" for other structures.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this structure, there is a central office which oversees various departments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major functions, e.g., human resources, finances, sales, marketing, engineering,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etc.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Think of a picture that has a box at the top labeled "Central Office". Think of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row of boxes underneath the top box. Each box is labeled, e.g., sales, engineering,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human resources, etc.  </a:t>
            </a:r>
            <a:endParaRPr lang="ko-KR" altLang="en-US" dirty="0" smtClean="0" sz="1200"/>
          </a:p>
          <a:p>
            <a:pPr marL="0" indent="0" defTabSz="15240" algn="l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197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Connect the boxes with lines coming down from the top box to each of the boxes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below. Use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functional structures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when the organization is small, geographically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centralized, and provides few goods and services.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the organization experiences bottlenecks in decision making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difficulties in coordination, it has outgrown its functional structure.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classic functional organization is a hierarchy where each employee has one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clear superior. Staff members are grouped by specialty, such as production,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marketing, engineering, and accounting at the top level, with engineering further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subdivided into functional organizations that support the business of the larger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(e.g., mechanical and electrical).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Functional organizations still have projects, but the perceived scope of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limited to the boundaries of the function: the engineering department in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functional organization will do its work independent of the manufacturing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marketing departments.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when a new product development is undertaken in a purely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functional organization, the design phase is often called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design project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includes only engineering department staff. If questions about manufacturing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arise, they are passed up the hierarchy to the department head, who consults with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head of the manufacturing department. The engineering department head then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passes the answer back down the hierarchy to the engineering project manager.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Projectized Structure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this structure, there is a centralized corporate office and under it, are various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divisions each of which is dedicated to producing and / or selling a certain type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business or product, e.g., product 1, product 2, etc.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division that is dedicated to a certain business or product is, in turn,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organized as its own functional structure.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So, for example, the division dedicated to making product 1 has its own sales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department, human resources, etc. Basically, project structure is a bunch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functional structures each of which reports to one central office.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 a divisional structure when the organization is relatively large, geographically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dispersed, and/or produces wide range of goods/services.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 projectized organization, team members are often collocated. Most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organization’s resources are involved in project work, and project managers have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great deal of independence and authority. 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198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Projectized organizations often have organizational units called departments, but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groups either report directly to the project manager or provide support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services to the various projects.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Matrix Structure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Think of the functional structure. Imagine if you took someone from each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major functions in the functional structure (the boxes along the bottom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chart), e.g., people from sales, engineering, etc., and organized them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into a separate group intended to produce and sell one certain kind of product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service.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Members of this group stay together until that product is produced or they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continue to sell and service it. This overall structure (made up of a functional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structure that also has groups assigned to products) is a matrix structure.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structure is useful because it focuses highly skilled people from across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to work on a complex product or service.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can be difficult, though, because each person essentially reports to two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supervisors: the supervisor of the functional area (e.g., engineering)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manager, as well.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the organization needs constant coordination of its functional activities,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then lateral relations do not provide sufficient integration. Consider the matrix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structure.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adopt the matrix structure effectively, the organization should modify many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traditional management practices.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Matrix organizations are a blend of functional and projectized characteristics.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Weak matrices maintain many of the characteristics of a functional organization,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the project manager role is more that of a coordinator or expediter than that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manager.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similar fashion, strong matrices have many of the characteristics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projectized organization—full-time project managers with considerable authority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full-time project administrative staff. </a:t>
            </a:r>
            <a:endParaRPr lang="ko-KR" altLang="en-US" dirty="0" smtClean="0" sz="1200"/>
          </a:p>
          <a:p>
            <a:pPr marL="0" indent="0" defTabSz="15240" algn="l">
              <a:lnSpc>
                <a:spcPts val="10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199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Almost any human activity that involves carrying out a non- repetitive task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can be a project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So we are all project managers! We all practice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(PM). But there is a big difference between carrying out a very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simple project involving one or two people and one involving a complex mix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people, organizations and tasks.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1.3		What is Software Project Management?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the plan starts to involve different things happening at different times, some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which are dependent on each other, plus resources required at different times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in different quantities and perhaps working at different rates, the paper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could start to cover a vast area and be unreadable.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Nevertheless, the idea that complex plans could be analyzed by a computer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allow someone to control a project is the basis of much of the development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technology that now allows projects of any size and complexity, not only to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planned, but also modeled to answer 'what if?' questions.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original programs and computers tended to produce answers long after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event had taken place. Now, there are many project planning and scheduling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programs that can provide real time information, as well as linking to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analysis, time recording, and costing, estimating and other aspects of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control.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But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computer programs are not project management: they are tools for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managers to use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Project management is all that mix of components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control, leadership, teamwork, resource management etc that goes into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successful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managers can be found in all industries. Their numbers have grown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rapidly as industry and commerce has realized that much of what it does is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work. And as project-based organizations have started to emerge,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is becoming established as both a professional career path and a way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controlling business.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 opportunities in project management now exist not only in being a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manager, but also as part of the support team in a project or program office or as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leader for		part of a project. There are also qualifications that can be attained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through the professional associations.  </a:t>
            </a:r>
            <a:endParaRPr lang="ko-KR" altLang="en-US" dirty="0" smtClean="0" sz="1200"/>
          </a:p>
          <a:p>
            <a:pPr marL="0" indent="0" defTabSz="15240" algn="l">
              <a:lnSpc>
                <a:spcPts val="10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5312410"/>
            <a:ext cx="5733415" cy="15671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instance, iterates in a mini-development phase until a system prototype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developed (see Fig. 4). After the prototype is complete, the Waterfall approach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then be implemented to complete the full system. Rapid prototyping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particularly helpful in projects where the requirements are difficult to specify.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prototype can be used as a tool for analyzing and determining what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should be.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The Spiral model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, described by Boehm (1988), is another development method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iterates between the requirements, design and implementation phases.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the Spiral model continues iterating until the final system is complete.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Within each, iteration, the Spiral model follows a phased approach similar to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Waterfall model.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Different models maybe suitable for different software projects or for different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development organizations However, a good model must include certain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fundamental features. Some of these basic requirements are discussed in IEEE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Standard (IEEE 1993) Standard for Software Life Cycle Processes. This standard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describes the processes that are mandatory for the development of software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specifies the activities that must be included in the life cycle model.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Most modern software development models, and certainly those following IEEE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Standard 1074, include some form of the basic phased model. It is therefore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important to understand the different phases and how they relate to one another.  </a:t>
            </a:r>
            <a:endParaRPr lang="ko-KR" altLang="en-US" dirty="0" smtClean="0" sz="1200"/>
          </a:p>
          <a:p>
            <a:pPr marL="0" indent="0" defTabSz="15240" algn="l">
              <a:lnSpc>
                <a:spcPts val="8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Concept 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   Prototype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    Requirements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             Design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         Implementation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  Test </a:t>
            </a:r>
            <a:endParaRPr lang="ko-KR" altLang="en-US" dirty="0" smtClean="0" sz="798" b="1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rapid prototyping cycle </a:t>
            </a:r>
            <a:endParaRPr lang="ko-KR" altLang="en-US" dirty="0" smtClean="0" sz="1200"/>
          </a:p>
          <a:p>
            <a:pPr marL="0" indent="0" defTabSz="15240" algn="l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4: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Rapid prototyping followed by the phase method. </a:t>
            </a:r>
            <a:endParaRPr lang="ko-KR" altLang="en-US" dirty="0" smtClean="0" sz="1200"/>
          </a:p>
          <a:p>
            <a:pPr marL="0" indent="0" defTabSz="15240" algn="l">
              <a:lnSpc>
                <a:spcPts val="14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4960" y="4919345"/>
            <a:ext cx="5858510" cy="274002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6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110" y="1295400"/>
            <a:ext cx="5857875" cy="270954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Chief  </a:t>
            </a:r>
            <a:endParaRPr lang="ko-KR" altLang="en-US" dirty="0" smtClean="0" sz="105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Executive</a:t>
            </a:r>
            <a:endParaRPr lang="ko-KR" altLang="en-US" dirty="0" smtClean="0" sz="1050" b="1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Functional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Functional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Functional  </a:t>
            </a:r>
            <a:endParaRPr lang="ko-KR" altLang="en-US" dirty="0" smtClean="0" sz="105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Manager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Manager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Manager</a:t>
            </a:r>
            <a:endParaRPr lang="ko-KR" altLang="en-US" dirty="0" smtClean="0" sz="1050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Staff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Staff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Staff </a:t>
            </a:r>
            <a:endParaRPr lang="ko-KR" altLang="en-US" dirty="0" smtClean="0" sz="1050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Staff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Staff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Staff </a:t>
            </a:r>
            <a:endParaRPr lang="ko-KR" altLang="en-US" dirty="0" smtClean="0" sz="1050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Staff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Staff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Staff </a:t>
            </a:r>
            <a:endParaRPr lang="ko-KR" altLang="en-US" dirty="0" smtClean="0" sz="1050" b="1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1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Weak Matrix Organization </a:t>
            </a:r>
            <a:endParaRPr lang="ko-KR" altLang="en-US" dirty="0" smtClean="0" sz="1200"/>
          </a:p>
          <a:p>
            <a:pPr marL="0" indent="0" defTabSz="15240" algn="l">
              <a:lnSpc>
                <a:spcPts val="6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Chief  </a:t>
            </a:r>
            <a:endParaRPr lang="ko-KR" altLang="en-US" dirty="0" smtClean="0" sz="1050" b="1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Executive</a:t>
            </a:r>
            <a:endParaRPr lang="ko-KR" altLang="en-US" dirty="0" smtClean="0" sz="1050" b="1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Functional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Functional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Functional  </a:t>
            </a:r>
            <a:endParaRPr lang="ko-KR" altLang="en-US" dirty="0" smtClean="0" sz="1050" b="1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Manager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Manager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Manager </a:t>
            </a:r>
            <a:endParaRPr lang="ko-KR" altLang="en-US" dirty="0" smtClean="0" sz="1050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Staff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Staff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Staff</a:t>
            </a:r>
            <a:endParaRPr lang="ko-KR" altLang="en-US" dirty="0" smtClean="0" sz="1050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Staff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Staff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Staff</a:t>
            </a:r>
            <a:endParaRPr lang="ko-KR" altLang="en-US" dirty="0" smtClean="0" sz="1050" b="1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endParaRPr lang="ko-KR" altLang="en-US" dirty="0" smtClean="0" sz="105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Manager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Staff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Staff</a:t>
            </a:r>
            <a:endParaRPr lang="ko-KR" altLang="en-US" dirty="0" smtClean="0" sz="1050" b="1"/>
          </a:p>
          <a:p>
            <a:pPr marL="0" indent="0" defTabSz="1524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Coordinatio</a:t>
            </a:r>
            <a:endParaRPr lang="ko-KR" altLang="en-US" dirty="0" smtClean="0" sz="1200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2: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Balanced Matrix Organization </a:t>
            </a:r>
            <a:endParaRPr lang="ko-KR" altLang="en-US" dirty="0" smtClean="0" sz="1200"/>
          </a:p>
          <a:p>
            <a:pPr marL="0" indent="0" defTabSz="15240" algn="l">
              <a:lnSpc>
                <a:spcPts val="7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200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416" name="Rect 3"/>
          <p:cNvSpPr>
            <a:spLocks noGrp="1" noChangeArrowheads="1"/>
          </p:cNvSpPr>
          <p:nvPr/>
        </p:nvSpPr>
        <p:spPr>
          <a:xfrm rot="0">
            <a:off x="6150610" y="3992880"/>
            <a:ext cx="754380" cy="167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Coordinatio</a:t>
            </a:r>
            <a:endParaRPr lang="ko-KR" altLang="en-US" dirty="0" smtClean="0" sz="1200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3850" y="1466215"/>
            <a:ext cx="5965190" cy="272161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6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 b="1">
                <a:solidFill>
                  <a:srgbClr val="000000"/>
                </a:solidFill>
                <a:latin typeface="Times New Roman"/>
                <a:ea typeface="Times New Roman"/>
              </a:rPr>
              <a:t>Chief  </a:t>
            </a:r>
            <a:endParaRPr lang="ko-KR" altLang="en-US" dirty="0" smtClean="0" sz="1002" b="1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 b="1">
                <a:solidFill>
                  <a:srgbClr val="000000"/>
                </a:solidFill>
                <a:latin typeface="Times New Roman"/>
                <a:ea typeface="Times New Roman"/>
              </a:rPr>
              <a:t>Executive</a:t>
            </a:r>
            <a:endParaRPr lang="ko-KR" altLang="en-US" dirty="0" smtClean="0" sz="1002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002" b="1">
                <a:solidFill>
                  <a:srgbClr val="000000"/>
                </a:solidFill>
                <a:latin typeface="Times New Roman"/>
                <a:ea typeface="Times New Roman"/>
              </a:rPr>
              <a:t>Functional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</a:t>
            </a:r>
            <a:r>
              <a:rPr lang="en-US" altLang="ko-KR" dirty="0" smtClean="0" sz="1002" b="1">
                <a:solidFill>
                  <a:srgbClr val="000000"/>
                </a:solidFill>
                <a:latin typeface="Times New Roman"/>
                <a:ea typeface="Times New Roman"/>
              </a:rPr>
              <a:t>Functional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</a:t>
            </a:r>
            <a:r>
              <a:rPr lang="en-US" altLang="ko-KR" dirty="0" smtClean="0" sz="1002" b="1">
                <a:solidFill>
                  <a:srgbClr val="000000"/>
                </a:solidFill>
                <a:latin typeface="Times New Roman"/>
                <a:ea typeface="Times New Roman"/>
              </a:rPr>
              <a:t>Manager of </a:t>
            </a:r>
            <a:endParaRPr lang="ko-KR" altLang="en-US" dirty="0" smtClean="0" sz="1002" b="1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</a:t>
            </a:r>
            <a:r>
              <a:rPr lang="en-US" altLang="ko-KR" dirty="0" smtClean="0" sz="1002" b="1">
                <a:solidFill>
                  <a:srgbClr val="000000"/>
                </a:solidFill>
                <a:latin typeface="Times New Roman"/>
                <a:ea typeface="Times New Roman"/>
              </a:rPr>
              <a:t>Manager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002" b="1">
                <a:solidFill>
                  <a:srgbClr val="000000"/>
                </a:solidFill>
                <a:latin typeface="Times New Roman"/>
                <a:ea typeface="Times New Roman"/>
              </a:rPr>
              <a:t>Manager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</a:t>
            </a:r>
            <a:r>
              <a:rPr lang="en-US" altLang="ko-KR" dirty="0" smtClean="0" sz="1002" b="1">
                <a:solidFill>
                  <a:srgbClr val="000000"/>
                </a:solidFill>
                <a:latin typeface="Times New Roman"/>
                <a:ea typeface="Times New Roman"/>
              </a:rPr>
              <a:t>Project Managers </a:t>
            </a:r>
            <a:endParaRPr lang="ko-KR" altLang="en-US" dirty="0" smtClean="0" sz="1002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 b="1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endParaRPr lang="ko-KR" altLang="en-US" dirty="0" smtClean="0" sz="1002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 b="1">
                <a:solidFill>
                  <a:srgbClr val="000000"/>
                </a:solidFill>
                <a:latin typeface="Times New Roman"/>
                <a:ea typeface="Times New Roman"/>
              </a:rPr>
              <a:t>Staff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</a:t>
            </a:r>
            <a:r>
              <a:rPr lang="en-US" altLang="ko-KR" dirty="0" smtClean="0" sz="1002" b="1">
                <a:solidFill>
                  <a:srgbClr val="000000"/>
                </a:solidFill>
                <a:latin typeface="Times New Roman"/>
                <a:ea typeface="Times New Roman"/>
              </a:rPr>
              <a:t>Staff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002" b="1">
                <a:solidFill>
                  <a:srgbClr val="000000"/>
                </a:solidFill>
                <a:latin typeface="Times New Roman"/>
                <a:ea typeface="Times New Roman"/>
              </a:rPr>
              <a:t>Manager </a:t>
            </a:r>
            <a:endParaRPr lang="ko-KR" altLang="en-US" dirty="0" smtClean="0" sz="1002" b="1"/>
          </a:p>
          <a:p>
            <a:pPr marL="0" indent="0" defTabSz="1524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 b="1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endParaRPr lang="ko-KR" altLang="en-US" dirty="0" smtClean="0" sz="1002" b="1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 b="1">
                <a:solidFill>
                  <a:srgbClr val="000000"/>
                </a:solidFill>
                <a:latin typeface="Times New Roman"/>
                <a:ea typeface="Times New Roman"/>
              </a:rPr>
              <a:t>Staff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</a:t>
            </a:r>
            <a:r>
              <a:rPr lang="en-US" altLang="ko-KR" dirty="0" smtClean="0" sz="1002" b="1">
                <a:solidFill>
                  <a:srgbClr val="000000"/>
                </a:solidFill>
                <a:latin typeface="Times New Roman"/>
                <a:ea typeface="Times New Roman"/>
              </a:rPr>
              <a:t>Staff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002" b="1">
                <a:solidFill>
                  <a:srgbClr val="000000"/>
                </a:solidFill>
                <a:latin typeface="Times New Roman"/>
                <a:ea typeface="Times New Roman"/>
              </a:rPr>
              <a:t>Manager</a:t>
            </a:r>
            <a:endParaRPr lang="ko-KR" altLang="en-US" dirty="0" smtClean="0" sz="1002" b="1"/>
          </a:p>
          <a:p>
            <a:pPr marL="0" indent="0" defTabSz="1524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 b="1">
                <a:solidFill>
                  <a:srgbClr val="000000"/>
                </a:solidFill>
                <a:latin typeface="Times New Roman"/>
                <a:ea typeface="Times New Roman"/>
              </a:rPr>
              <a:t>Staff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</a:t>
            </a:r>
            <a:r>
              <a:rPr lang="en-US" altLang="ko-KR" dirty="0" smtClean="0" sz="1002" b="1">
                <a:solidFill>
                  <a:srgbClr val="000000"/>
                </a:solidFill>
                <a:latin typeface="Times New Roman"/>
                <a:ea typeface="Times New Roman"/>
              </a:rPr>
              <a:t>Staff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</a:t>
            </a:r>
            <a:r>
              <a:rPr lang="en-US" altLang="ko-KR" dirty="0" smtClean="0" sz="1002" b="1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endParaRPr lang="ko-KR" altLang="en-US" dirty="0" smtClean="0" sz="1002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 b="1">
                <a:solidFill>
                  <a:srgbClr val="000000"/>
                </a:solidFill>
                <a:latin typeface="Times New Roman"/>
                <a:ea typeface="Times New Roman"/>
              </a:rPr>
              <a:t>Manager </a:t>
            </a:r>
            <a:endParaRPr lang="ko-KR" altLang="en-US" dirty="0" smtClean="0" sz="1002" b="1"/>
          </a:p>
          <a:p>
            <a:pPr marL="0" indent="0" defTabSz="1524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3: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Strong Matrix Organization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(Black boxes represent staff engaged in project activites) </a:t>
            </a:r>
            <a:endParaRPr lang="ko-KR" altLang="en-US" dirty="0" smtClean="0" sz="1200"/>
          </a:p>
          <a:p>
            <a:pPr marL="0" indent="0" defTabSz="15240" algn="l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iv.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Project Office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is a range of uses for what constitutes a project office. A project office may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operate on a continuum from providing support functions to project managers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form of training, software, templates, etc. to actually being responsible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results of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Most modern organizations involve all these structures at various levels.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example, even a fundamentally functional organization may create a special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team to handle a critical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Such a team may have many of the characteristics of a project in a projectized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team may include full-time staff from different functional departments, it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may develop its own set of operating procedures, and it may operate outside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standard, formalized reporting structure. </a:t>
            </a:r>
            <a:endParaRPr lang="ko-KR" altLang="en-US" dirty="0" smtClean="0" sz="1200"/>
          </a:p>
          <a:p>
            <a:pPr marL="0" indent="0" defTabSz="15240" algn="l">
              <a:lnSpc>
                <a:spcPts val="8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201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419" name="Rect 3"/>
          <p:cNvSpPr>
            <a:spLocks noGrp="1" noChangeArrowheads="1"/>
          </p:cNvSpPr>
          <p:nvPr/>
        </p:nvSpPr>
        <p:spPr>
          <a:xfrm rot="0">
            <a:off x="6492240" y="4309745"/>
            <a:ext cx="753745" cy="17081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Coordinatio</a:t>
            </a:r>
            <a:endParaRPr lang="ko-KR" altLang="en-US" dirty="0" smtClean="0" sz="1200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28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5. ORGANIZATION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5.7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ORGANIZATIONAL PLANNING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Organizational planning involves identifying, documenting, and assigning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roles, responsibilities, and reporting relationships.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Roles, responsibilities, and reporting relationships may be assigned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individuals or to groups. The individuals and groups may be part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performing the project, or they may be external to it. Internal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groups are often associated with a specific functional department such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engineering, marketing, or accounting.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 most projects, the majority of organizational planning is done as part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earliest project phases.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the results of this process should be reviewed regularly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throughout the project to ensure continued applicability. If the initial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is no longer effective, then it should be revised promptly.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Organizational planning is often tightly linked with communications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planning since the project’s organizational structure will have a major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effect on the project’s communications requirements.  </a:t>
            </a:r>
            <a:endParaRPr lang="ko-KR" altLang="en-US" dirty="0" smtClean="0" sz="1200"/>
          </a:p>
          <a:p>
            <a:pPr marL="0" indent="0" defTabSz="15240" algn="l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5.7.1 Inputs to Organizational Planning</a:t>
            </a:r>
            <a:endParaRPr lang="ko-KR" altLang="en-US" dirty="0" smtClean="0" sz="1200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interfaces.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Project interfaces generally fall into one of three categories: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Organizational interfaces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—formal and informal reporting relationships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among different organizational units. Organizational interfaces may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highly complex or very simple. For example, developing a complex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telecommunications system may require coordinating numerous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subcontractors over several years, while fixing a programming error in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installed at a single site may require little more than notifying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user and the operations staff upon completion.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Technical interfaces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—formal and informal reporting relationships among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different technical disciplines. Technical interfaces occur both within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phases (e.g., the site design developed by the civil engineers must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compatible with the superstructure developed by the structural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202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engineers) and between project phases (e.g., when an automotive design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passes the results of its work along to the retooling team that must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create the manufacturing capability for the vehicle).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Interpersonal interfaces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—formal and informal reporting relationships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among different individuals working on the project. These interfaces often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occur simultaneously, as when an architect employed by a design firm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explains key design considerations to an unrelated construction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contractor’s project management team.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Staffing requirements.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Staffing requirements define what kinds of competencies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required from what kinds of individuals or groups and in what time frames.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Staffing requirements are a subset of the overall resource requirements identified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resource planning.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Constraints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Constraints are factors that limit the project team’s options.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project’s organizational options may be constrained in many ways. Common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factors that may constrain how the team is organized include, but are not limited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to, the following: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Organizational structure of the performing organization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whose basic structure is a strong matrix means a relatively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stronger role for the project manager than one whose basic structure is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weak matrix.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Collective bargaining agreements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—contractual agreements with unions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 other employee groups may require certain roles or reporting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relationships (in essence, the employee group is a stakeholder).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Preferences of the project management team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—if members of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team have had success with certain structures in the past,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then they are likely to advocate similar structures in the future.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Expected staff assignment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—how the project is organized is often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influenced by the competencies of specific individuals.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5.7.2 Tools and Techniques for Organizational Planning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Templates.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Although each project is unique, most projects will resemble another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to some extent. Using the role and responsibility definitions or reporting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relationships of a similar project can help expedite the process of organizational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planning.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Human resource practices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Many organizations have a variety of policies,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guidelines, and procedures that can help the project management team with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various aspects of organizational planning. For example, an organization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views managers as “coaches” is likely to have documentation on how the role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“coach” is to be performed.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203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Organizational theory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There is a substantial body of literature describing how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organizations can and should be structured. Although only a small subset of this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body of literature is specifically targeted toward project organizations,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team should be generally familiar with the subject of organizational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theory so as to be better able to respond to project requirements.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Stakeholder analysis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The identification of stakeholders and the needs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various stakeholders should be analyzed to ensure that their needs will be met.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5.7.3 Outputs from Organizational Planning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Role and responsibility assignments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Project roles (who does what)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responsibilities (who decides what) must be assigned to the appropriate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stakeholders. Roles and responsibilities may vary over time. Most roles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responsibilities will be assigned to stakeholders who are actively involved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 of the project, such as the project manager, other members of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team, and the individual contributors. The roles and responsibilities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project manager are generally critical on most projects, but vary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significantly by application area. Project roles and responsibilities should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closely linked to the project scope definition. A Responsibility Assignment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Matrix is often used for this purpose. On larger projects, RAM s may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developed at various levels. For example, a high-level RAM may define which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group or unit is responsible for each component of the work breakdown structure,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while lower-level RAM s are used within the group to assign roles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responsibilities for specific activities to particular individuals.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Staffing management plan.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staffing management plan describes when		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 human resources will be brought onto and taken off of the project team.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staffing plan may be formal or informal, highly detailed or broadly framed, based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 the needs of the project. It is a subsidiary element of the overall project plan.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staffing management plan often includes resource histograms. Particular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attention should be paid to how project team members (individuals or groups) will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released when they are no longer needed on the project. Appropriate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reassignment procedures may: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Reduce costs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by reducing or eliminating the tendency to “make work”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fill the time between this assignment and the next.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Improve morale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by reducing or eliminating uncertainty about future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employment opportunities.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Organization chart.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An organization chart is any graphic display of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reporting relationships. It may be formal or informal, highly detailed or broadly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framed, based on the needs of the project. For example, the organization chart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three- to four-person internal service project is unlikely to have the rigor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 of the organization chart for a 3,000-person disaster response team. An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204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Organizational Breakdown Structure (OBS) is a specific type of organization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chart that shows which organizational units are responsible for which work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packages.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Supporting detail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Supporting detail for organizational planning varies by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application area and project size. Information frequently supplied as supporting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 includes, but is not limited to: Organizational impact—what alternatives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precluded by organizing in this manner.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Job descriptions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—written outlines by job title of the competencies,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responsibilities, authority, physical environment, and other characteristics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involved in performing a given job. Also called position descriptions.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Training needs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—if the staff to be assigned is not expected to have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competencies needed by the project, those competencies will need to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developed as part of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5.8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STAFF ACQUISITION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Staff acquisition involves getting the needed human resources (individuals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groups) assigned to and working on the project. In most environments, the “best”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may not be available, and the project management team must take care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ensure that the resources that are available will meet project requirements.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5.8.1 Inputs to Staff Acquisition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Staffing management plan.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It includes the project’s staffing requirement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Staffing pool description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When the project management team is able to influence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 direct staff assignments, it must consider the characteristics of the potentially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available staff. Considerations include, but are not limited to: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Previous experience—have the individuals or groups done similar or related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 before? Have they done it well?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Personal interests—are the individuals or groups interested in working on this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project?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Personal characteristics—are the individuals or groups likely to work well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together as a team?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Availability—will the most desirable individuals or groups be available in the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necessary time frames?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Competencies and proficiency—what competencies are required and at what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level?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Recruitment practices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One or more of the organizations involved in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may have policies, guidelines, or procedures governing staff assignments. When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they exist, such practices act as a constraint on the staff-acquisition process. </a:t>
            </a:r>
            <a:endParaRPr lang="ko-KR" altLang="en-US" dirty="0" smtClean="0" sz="1200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205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5.8.2 Tools and Techniques for Staff Acquisition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Negotiations.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Staff assignments must be negotiated on most projects.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example, the project management team may need to negotiate with: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Responsible functional managers to ensure that the project receives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appropriately competent staff in the necessary time frame.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Other project management teams within the performing organization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assign scarce or specialized resources appropriately.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team’s influencing competencies play an important role in negotiating staff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assignments, as do the politics of the organizations involved. For example,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functional manager may be rewarded based on staff utilization. This creates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incentive for the manager to assign available staff who may not meet all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project’s requirements.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Pre-assignment.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In some cases, staff may be pre-assigned to the project. This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often the case when a) the project is the result of a competitive proposal,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specific staff was promised as part of the proposal, or b) the project is an internal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service project, and staff assignments were defined within the project charter.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Procurement.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Project procurement management can be used to obtain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services of specific individuals or groups of individuals to perform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activities. Procurement is required when the performing organization lacks the in-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house staff needed to complete the project (e.g., as a result of a conscious decision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not to hire such individuals as full-time employees, as a result of having all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appropriately competent staff previously committed to other projects, or as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result of other circumstances).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5.8.3 Outputs from Staff Acquisition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staff assigned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project is staffed when appropriate people have been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reliably assigned to work on it. Staff may be assigned full time, part time,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variably, based on the needs of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team directory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 project team directory lists all the project team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members and other stakeholders. The directory may be formal or informal, highly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detailed or broadly framed, based on the needs of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5.9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TEAM DEVELOPMENT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development includes both enhancing the ability of stakeholders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contribute as individuals as well as enhancing the ability of the team to function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a team. Individual development (managerial and technical) is the foundation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necessary to develop the team. Development as a team is critical to the project’s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ability to meet its objectives.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206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development on a project is often complicated when individual team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members are accountable to both a functional manager and the project manager.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Effective management of this dual reporting relationship is often a critical success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factor for the project, and is generally the responsibility of the project manager.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development occurs throughout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5.9.1 Inputs to Team Development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staff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staff assignments implicitly define the individual competencies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team competencies available upon which to build.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plan.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The project plan describes the technical context within which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operates.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Staffing management plan.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Performance reports.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Performance reports provide feedback to the project team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about performance against the project plan.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External feedback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project team must periodically measure itself against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expectations of those outside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5.9.2 Tools and Techniques for Team Development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Team-building activities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Team-building activities include management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individual actions taken specifically and primarily to improve team performance.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Many actions—such as involving non-management-level team members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planning process, or establishing ground rules for surfacing and dealing with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conflict— may enhance team performance as a secondary effect. Team-building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can vary from a five-minute agenda item in a regular status review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meeting to an extended, off-site, professionally facilitated experience designed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improve interpersonal relationships among key stakeholders. There is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substantial body of literature on team building. The project management team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should be generally familiar with a variety of team-building activities.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General management skills.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General management skills are of particular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importance to team development.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Reward and recognition systems.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Reward and recognition systems are formal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actions that promote or reinforce desired behavior. To be effective,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such systems must make the link between project performance and reward clear,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explicit, and achievable. For example, a project manager who is to be rewarded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meeting the project’s cost objective should have an appropriate level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 over staffing and procurement decisions. Projects must often have their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own reward and recognition systems since the systems of the performing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207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may not be appropriate. For example, the willingness to work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overtime to meet an aggressive schedule objective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should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be rewarded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recognized; needing to work overtime as the result of poor planning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should not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be. Reward and recognition systems must also consider cultural differences.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example, developing an appropriate team reward mechanism in a culture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prizes individualism may be very difficult.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Co-location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Collocation involves placing all, or almost all, of the most active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team members in the same physical location to enhance their ability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 as a team. Collocation is widely used on larger projects and can also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effective for smaller projects (e.g., with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war room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, where the team congregates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posts schedules, updates, etc.). On some projects, collocation may not be 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option; where it is not viable, an alternative may be scheduling frequent face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face meetings to encourage interaction.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Training.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Training includes all activities designed to enhance the competencies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project team. Some authors distinguish among training, education,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development, but the distinctions are neither consistent nor widely accepted.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Training may be formal (e.g., classroom training, computer-based training)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informal (e.g., feedback from other team members). There is a substantial body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literature on how to provide training to adults. If the project team members lack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necessary management or technical skills, such skills must be developed as part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project, or steps must be taken to re-staff the project appropriately. Direct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indirect costs for training are generally paid by the performing organization.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5.9.3 Outputs from Team Development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Performance improvements.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Team performance improvements can come from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many sources and can affect many areas of project performance; for example: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Improvements in individual skills may allow a specific person to perform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assigned activities more effectively.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Improvements in team behaviors (e.g., surfacing and dealing with conflict)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may allow project team members to devote a greater percentage of their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efforts to technical activities.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Improvements in either individual or team competencies may facilitate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identifying and developing better ways of doing project work.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Input to performance appraisals.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Project staff should generally provide input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appraisals of any project staff members with whom they interact in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significant way.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5.10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Organizational Management Tools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Management Development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Responsibility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208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Authority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Competence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Resource Distribution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Pre-requisites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Constraints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Calendar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Supervisory Training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Field/on site operations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Concept clearance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Procedural details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Resource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Activity Scheduling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Team Building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Managers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Professionals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Technical support group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Logistical support group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Skill set evaluation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Vital Statistics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Historical facts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Technical data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Direct concerns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Lesson learned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Identification of missing links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Reliability of data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Relevance of data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Progress reporting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Mandatory periodic reports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Exception reports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Event reporting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Current status reporting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Reporting formats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Reporting frequency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Report recipient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Reporting officer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Reporting Media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Response analysis (of previous reporting)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Review of Reports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Signing of Reports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Tracking of Reports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Mitigations offered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Corresponding the dead lines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209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4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1. Introduction &amp;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1.11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Costs and Cost Management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Cost Management includes the processes required to ensure that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is completed within the approved budget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.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Resource Planning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—determining what resources (people, equipment,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materials and what quantities of each should be used to perform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activities.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Cost Estimating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—developing an approximation (estimate) of the costs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resources needed to complete project activities.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Cost Budgeting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—allocating the overall cost estimate to individual work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activities.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Cost Control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—controlling changes to the project budget.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processes interact with each other and with the processes in the other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knowledge areas as well.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process may involve effort from one or more individuals or groups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individuals, based on the needs of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process generally occurs at least once in every project phase.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Although the processes are presented here as discrete elements with well-defined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interfaces, in practice they may overlap and interact in ways not detailed here.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cost management is primarily concerned with the cost of the resources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needed to complete project activities.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project cost management should also consider the effect of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decisions on the cost of using the project’s product.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limiting the number of design reviews may reduce the cost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at the expense of an increase in the customer’s operating costs. This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broader view of project cost management is often called life-cycle costing. Life-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cycle costing together with Value Engineering techniques are used to reduce cost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time, improve quality and performance, and optimize the decision-making.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many application areas, predicting and analyzing the prospective financial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 of the project’s product is done outside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Compliance of Rule of Business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Financial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Procedural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Administrative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Justifications for deviations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Acceptance of derailments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Trade Offs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Trade off between DO or DON’T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of job (in the light of constraints)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Limiting the scope/deliverables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Meeting targets with minimum standards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Unavoidable mandatory deliverables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Quality Assurance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Standard QA procedures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Self defined measures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Task-specific controls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ix.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Beneficiaries Concern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Acceptance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Enthusiasm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Adding comforts in terms of use, cost or time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Confidence building-The Reliability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5.11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Contractual Obligations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contract is a mutually binding agreement that obligates the seller to provide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specified product and obligates the buyer to pay for it.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A contract is a legal relationship subject to remedy in the court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s. The agreement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may be simple or complex, usually (but not always) reflecting the simplicity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complexity of the product.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Contracts may be called, among other names,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contrac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t, an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agreemen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t,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subcontrac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t,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purchase orde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r, or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memorandum of understandin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g. Most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organizations have documented policies and procedures specifically defining who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sign such agreements on behalf of the organization, typically called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delegation of procurement authorit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Although all project documents are subject to some form of review and approval,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legally binding nature of a contract usually means that it will be subjected to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more extensive approval process. In all cases, a primary focus of the review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approval process should be to ensure that the contract language describes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or service that will satisfy the identified need. In the case of major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210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 undertaken by public agencies, the review process may even include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public review of the agreement.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Types of Contracts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Owing to the rapid advances in technology during the last several decades, it has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become increasingly necessary for high technology organizations to specialize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specific, well-defined areas. Specialization has not only defined many new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branches of engineering, it has also defined areas of expertise within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engineering disciplines. This is especially true of software engineering.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Frequently, organizations that do not specialize in software development hire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other organizations that do so to develop software for them. Even organizations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do develop their own software may decide to hire outside specialists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specific areas. IBM hired Microsoft to develop the PC-DOS operating system,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because Microsoft had experience in developing microcomputer systems and IBM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had not.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development of software is much less deterministic and more risky than other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areas of technology. This often leads to misunderstandings and disagreements that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could have been avoided if they had been anticipated and contained early enough.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standardize our terminology, the organization to whom, a proposal is being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submitted will be referred to as the customer, and the organization submitting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proposal will be referred to as the pro-poser. Other terms commonly used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elsewhere for the pro-poser include bidder, vendor or contractor and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 requestor or issuer. The organization submitting the winning proposal,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being selected, will be referred to as the developer.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a)						The cost-plus contract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Cost-plus is a contractual relationship where the developer is paid for the cost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service provided and in addition is allowed an agreed profit margin.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is rather like renting a car the customer pays for the time that the car is used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(by the hour, day, week etc.), and for any other expenses such as insurance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gasoline. Thus, in a cost-plus contract the total cost of the projects is only known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the project has been completed.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an example, company Alpha may contract software company Beta to develop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system, company Beta will be paid $80 by company Alpha for each hour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invested by their engineers in the project. In additional 20 percent may then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added to cover managerial, secretarial and other services. Additional expenses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incurred by company Beta for the benefit of the project would then be reimbursed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by company Alpha. These expenses might cover such areas as: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211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Special purpose development equipment (computers, compilers, networks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etc.)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Travel expenses incurred by employees of company Beta for the benefit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Target equipment procured by company Beta for the use of company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Alpha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Services from other outside sources requested by company Beta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customer company, Alpha, may require the developer, company Beta,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receive prior authorization before incurring any single expense exceeding $250,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any expense in excess of $6000 monthly total. Such authorization should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always be in writing. This defines a basic cost-plus contractual relationship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between the two companies.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many cases, cost-plus can be the most appropriate way to contract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 however, there are numerous potential problems. A conflict of interest may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arise due to the developer's lack of motivation to complete the project as quickly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possible, or due to the customer's reluctance to authorize additional expenses.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Cost-plus is often appropriate for small undefined projects, when it is difficult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identify the project's requirements in advance. In fact, in many cases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phase of a project is offered as a cost-plus contract, all the remaining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phases are contracted at a fixed price.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requirements phase is then used to bring the rest of the project to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sufficiently well-defined state from which it can then be contracted at a fixed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price. Occasionally, one company is awarded a cost-plus contract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phase, and another company is awarded the remaining phases as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fixed price contract.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Cost-plus may be preferred by the customer who wants to retain control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process. In some cases, the developer is perceived as an extension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customer's organization, and the development activities are managed by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customer. A cost-plus contract should cover the following issues: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List of persons to be assigned to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Work definition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The assignment percentage for each person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Hourly or daily work rate for each person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Administrative overhead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Authorized expenses to be reimbursed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Billing procedure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Payment procedure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Termination procedure </a:t>
            </a:r>
            <a:endParaRPr lang="ko-KR" altLang="en-US" dirty="0" smtClean="0" sz="1200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212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assignment percentage refers to the amount of time each person will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expected to devote to the project. This may be 100 percent for some engineers,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50-60 percent for experts in specific areas.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assignment percentage may also be quoted in terms of maximum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minimum, meaning that, for example, a quality assurance engineer will devote no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more than 20 hours a week to the project, and no fewer than 10 hours a week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billing rate may be a fixed rate for all persons assigned to the project,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individual rates may be set for each person or class of people.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for each hour worked on the project, the developer will bill $80,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irrespective of who, worked that hour. Or the contract may stipulate that design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engineers bill at $120 per hour, coders at $60 per hour, documentation writers 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$50 per hour, and so forth. The most difficult cost-plus contract billing rate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method is the individual billing method, where Frank Jones is billed at $90 per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hour, John Smith at $75 etc. This means that each time a person is replaced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added to the project, the hourly rate must renegotiated.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a software development organization, there can be real advantages in cost-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plus contracts these 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No financial or business risk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Acquisition of knowledge and experience at the expense of another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as in most cases, these advantages come with some disadvantages,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which 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Low business profit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Possible staff discontent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Reduced control of staff and development work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Potential friction with the customer due to a lack of well-defined goals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motivation factors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Contract continuity is not assured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Most employees prefer a clear definition of the hierarchy to which they belong.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cost-plus contract the employee works within the customer's hierarchy, but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belongs to the developer's hierarchy, and this can cause discontent.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general, from the developer's perspective, a cost-plus contract is a solid, low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profit, no risk business relationship.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the customer's perspective, the advantages of a cost-plus contract are: </a:t>
            </a:r>
            <a:endParaRPr lang="ko-KR" altLang="en-US" dirty="0" smtClean="0" sz="1200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213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Retention of control over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No commitment needed for a full project contract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 possible reduced business risk (due to the ability to terminate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contract at any time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customer's possible disadvantages are: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Increased development costs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Customer's assumption of development risks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Increased involvement in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Potential friction with the developer due to a lack of well-defined goals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motivation factors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the customer, the desirability of a cost-plus contract is difficult to establish.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Clearly is dependent on the type of project and the conditions under which it will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developed, as we as on other non-technical business considerations.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b)						The fixed price contract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fixed price contract is a commitment by the developer to provide an agreed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or service for an agreed fee, within an agreed schedule. 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is similar to purchasing a bus ticket, when the bus company agrees to take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customer to a specific destination within a published timetable, and for 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agreed fee. Of course, travelers can elect to rent a car, instead of purchasing a bus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ticket, and then drive to their destinations themselves. However, this may turn out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be more expensive, and requires of the traveler some prior skills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knowledge, such driving skills and knowledge of the route to the destination. So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travelers (or customers) must decide between providing the service themselves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contracting someone else to provide the service.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fixed price contract can only be applied to a well-defined project. Both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 and developer must be able to define the final deliverable product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service. Once this has been achieved, one of the main weaknesses of the fixed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price contract will have been removed. The advantages of a fixed price contract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the developer 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Full control of the development process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Possible higher business profit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Commitment for a complete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commitment for a complete project is a significant advantage over cost-plus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contract that may end at any time, at the customer's discretion. Of course, fixed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price contracts also have some disadvantages for the developer, which 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214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Assumption of business and development risks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Potential friction with the customer due to: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 Narrow"/>
                <a:ea typeface="Arial Narrow"/>
              </a:rPr>
              <a:t>−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continuing requirement changes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 Narrow"/>
                <a:ea typeface="Arial Narrow"/>
              </a:rPr>
              <a:t>−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project completion criteria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 Narrow"/>
                <a:ea typeface="Arial Narrow"/>
              </a:rPr>
              <a:t>−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interpretation of requirements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successful software organization will often prefer a fixed price contract. These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usually the projects that build a company's professional reputation,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generate profit to enable growth.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Unfortunately, these are also the projects that generate loss, and which often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severely harm a company. Stiff competition for an important contract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occasionally tempts a company to underbid, which ultimately generates losses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developer.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is almost inevitable in any project that the developer will be requested to change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during development. Such changes are usually associated with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additional cost the customer, and are invariably a cause of disagreement between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developer and customer.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is often due to unclear or ambiguous requirements, which, in turn lead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disagreement regarding the criteria for project completion. This, essentially,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returns the contract to insufficiently defined state.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the customer's perspective, the advantages in a fixed price contract 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 fixed budget for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Most of the development risks are transferred to the developer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Minimal involvement in the development process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disadvantages to the customer are: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Risk of late delivery by the developer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Reduced control of the development process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Potential friction with the developer due to: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 Narrow"/>
                <a:ea typeface="Arial Narrow"/>
              </a:rPr>
              <a:t>−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high cost of requirement changes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 Narrow"/>
                <a:ea typeface="Arial Narrow"/>
              </a:rPr>
              <a:t>−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unclear project completion criteria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 Narrow"/>
                <a:ea typeface="Arial Narrow"/>
              </a:rPr>
              <a:t>−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interpretation of requirements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Even though the interests of the developer and the customer may be different,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fixed price contracts are still often preferred by both parties. If the project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sufficiently detailed and clear and if the relationship between the two parties is </a:t>
            </a:r>
            <a:endParaRPr lang="ko-KR" altLang="en-US" dirty="0" smtClean="0" sz="1200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215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well defined, then fixed price contracts can be beneficial to both the developer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the customer.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The Cost-Plus Vs Fixed Price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is often a real or imagined conflict of interest between the developer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customer. The customer wants to spend less and the developer wants to earn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more. As we shall see, a good relationship between developer and customer need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not necessarily lead to this conflict of interest.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basically two types of contractual relationship between the customer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the Developer: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 Narrow"/>
                <a:ea typeface="Arial Narrow"/>
              </a:rPr>
              <a:t>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Cost-plus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(also called Time and material)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 Narrow"/>
                <a:ea typeface="Arial Narrow"/>
              </a:rPr>
              <a:t>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Fixed price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Most other relationships are some kind of combination of these two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Contract type selection: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Different types of contracts are more or less appropriate for different types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purchases. Contracts generally fall into one of three broad categories: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Fixed-price or lump-sum contracts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—this category of contract involves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fixed total price for a well-defined product. To the extent that the product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not well defined, both the buyer and seller are at risk—the buyer may not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receive the desired product or the seller may need to incur additional costs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provide it. Fixed-price contracts may also include incentives for meeting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exceeding selected project objectives, such as schedule targets.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Cost-reimbursable contracts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—this category of contract involves payment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(Reimbursement) to the seller for its actual costs plus, typically, a fee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representing seller profit. Costs are usually classified as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direct costs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indirect cost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s. Direct costs are costs incurred for the exclusive benefit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(e.g. salaries of full-time project staff). Indirect costs, also called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overhead costs, are costs allocated to the project by the performing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as a cost of doing business (e.g., salaries of corporate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executives). Indirect costs are usually calculated as a percentage of direct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costs. Cost-reimbursable contracts often include incentives for meeting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exceeding selected project objectives, such as schedule targets or total cost.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Time and Material (T&amp;M) contracts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—T&amp;M contracts are a hybrid type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contractual arrangement that contains aspects of both cost-reimbursable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fixed-price-type arrangements. T&amp;M contracts resemble cost-type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arrangements in that they are open ended, because the full value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arrangement is not defined at the time of the award. Thus, T&amp;M contracts can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216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grow in con-tract value as if they were cost-reimbursable-type arrangements.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Conversely, T&amp;M arrangements can also resemble fixed-unit arrangements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when, for example, the unit rates are preset by the buyer and seller, as when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both parties agree on the rates for the category of “senior engineers.”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Other Customer-Developer Relationships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Cost-plus and fixed price are two of the traditional contractual relationships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between developer and customer. There are many variations of these two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basic relationships, including various combinations that are tailored to suit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specific projects. Some of these relationships are associated with the roles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 and developer, and attempt to provide more incentives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developer to support the customer's objectives beyond contractual obligations.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Additional types of customer-developer relationship 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Combinations of fixed price and cost-plus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Joint ventures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Royalty agreements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Long-term commitments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Joint ventures are instances where the customer-developer dividing line can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become hazy, and many of the previously discussed advantages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disadvantages may not apply. There are many cases where some form of joint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venture may be desirable for both parties, such as when the developer wants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retain rights to the product, or when the developer joins the customer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funding part of the development effort.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One way the customer can offer the developer moderate participation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business aspect of the project is by substituting royalties as partial payment.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generates an added dimension to the developer's interest in the success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The royalties are usually such that the failure of the project would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produce less revenue for the developer than a straightforward fixed price contract,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the success of the project will increase the developer's revenue.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Long-term relationships are often important for the developer. In many cases,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long term commitments are also in the customer's interest. This occurs when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developer, by being awarded the initial contract, gains, through acquired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knowledge, a major advantage over others for subsequent development work.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Clearly, when the developer successfully completes a large and complex project,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significant advantage is then acquired over other companies with respect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future extensions of the project. A long-term commitment may then be of mutual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interest to both parties, wherein the customer assures future services from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developer and the developer assures a long term income commitment.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5.12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The statement of work (SOW) </a:t>
            </a:r>
            <a:endParaRPr lang="ko-KR" altLang="en-US" dirty="0" smtClean="0" sz="1200" b="1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217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statement of work is the basis of the contract between the pro-poser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customer, and is often incorporated into the contract. The SOW contains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detailed list of all work to be performed by the pro-poser for the benefit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is a narrative description of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products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or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services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to be supplied by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internal projects, the project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initiator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or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sponsor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provides the statement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 based on business needs, or product or service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requirement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external projects, the statement of work can be received from 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customer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part of a bid document, for example,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request for proposa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l,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request for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informatio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n, request for bid, or as part of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contrac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t. The SOW indicates a: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Business need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- an organization’s business need, can be based on needed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training, market demand, technological advance, legal requirement,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governmental standard.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Product scope description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- documents the product requirements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characteristics of the product or service that the project will be undertaken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create. The product requirements will generally have less detail during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initiation process and more detail during later processes, as the product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characteristics are progressively elaborated. These requirements should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also document the relationship among the products or services being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created and the business need or other stimulus that causes the need.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While the form and substance of the product requirements document will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vary, it should always be detailed enough to support later project planning.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Strategic plan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- all projects support the organization’s strategic goals—the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strategic plan of the performing organization should be considered as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factor in project selection decisions. 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SOW starts as a general list of required deliverables in the RFP. A more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detailed version t of the SOW is submitted as part of the proposal, and is still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considered only an initial description of the work to be performed. The blinding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version of the SOW is finalized during contract negotiations, or after the detailed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requirements have been completed.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Following table presents an example of an SOW outline for a software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list of items varies considerably, depending on the type of project being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developed; for example not all projects include the delivery of hardware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components, and not all projects require training or installation. </a:t>
            </a:r>
            <a:endParaRPr lang="ko-KR" altLang="en-US" dirty="0" smtClean="0" sz="1200"/>
          </a:p>
          <a:p>
            <a:pPr marL="0" indent="0" defTabSz="15240" algn="l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218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9305" y="1316990"/>
            <a:ext cx="6080760" cy="767143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Table: A sample SOW outline for a software project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14.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Referenced documents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existing system description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customer's RFP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developer's proposal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vendor's and developer's technical literature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15.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Software deliverables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functionality (as documented in the requirements specification)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list of major software components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16.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Equipment and hardware deliverables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functionality (as documented in the requirements specification)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list of major hardware components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17.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Training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user courses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operator training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installation training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18.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Market research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19.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Procurement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20.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Supervision of subcontractors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21.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Documentation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documentation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user documentation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documentation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other technical documentation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22.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Testing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alpha testing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beta testing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acceptance tests (ATP)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23.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Installation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24.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Maintenance services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25.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Other services and deliverable items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97" b="1">
                <a:solidFill>
                  <a:srgbClr val="000000"/>
                </a:solidFill>
                <a:latin typeface="Times New Roman"/>
                <a:ea typeface="Times New Roman"/>
              </a:rPr>
              <a:t>26.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Method of delivery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hardware </a:t>
            </a:r>
            <a:endParaRPr lang="ko-KR" altLang="en-US" dirty="0" smtClean="0" sz="1200"/>
          </a:p>
          <a:p>
            <a:pPr marL="0" indent="0" defTabSz="1524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219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456" name="Rect 3"/>
          <p:cNvSpPr>
            <a:spLocks noGrp="1" noChangeArrowheads="1"/>
          </p:cNvSpPr>
          <p:nvPr/>
        </p:nvSpPr>
        <p:spPr>
          <a:xfrm rot="0">
            <a:off x="2514600" y="1630680"/>
            <a:ext cx="1677670" cy="17081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requirements specification </a:t>
            </a:r>
            <a:endParaRPr lang="ko-KR" altLang="en-US" dirty="0" smtClean="0"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others (e.g., capital facilities projects), project cost management also includes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work. When such predictions and analyses are included, project cost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will include additional processes and numerous general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techniques such as return on investment, discounted cash flow, payback analysis,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others.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cost management should consider the information needs of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stakeholders—different stakeholders may measure project costs in different ways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at different times. For example, the cost of a procurement item may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measured when committed, ordered, delivered, incurred, or recorded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accounting purposes.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1.12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vs. Program Management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What is a Program?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“A coordinated portfolio of projects that change organizations to achieve benefits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strategic importance”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Program</a:t>
            </a:r>
            <a:r>
              <a:rPr lang="en-US" altLang="ko-KR" dirty="0" smtClean="0" sz="1302">
                <a:solidFill>
                  <a:srgbClr val="000000"/>
                </a:solidFill>
                <a:latin typeface="Verdana"/>
                <a:ea typeface="Verdana"/>
              </a:rPr>
              <a:t> management is the process of managing multiple on </a:t>
            </a:r>
            <a:endParaRPr lang="ko-KR" altLang="en-US" dirty="0" smtClean="0" sz="1302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302">
                <a:solidFill>
                  <a:srgbClr val="000000"/>
                </a:solidFill>
                <a:latin typeface="Verdana"/>
                <a:ea typeface="Verdana"/>
              </a:rPr>
              <a:t>going projects.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example would be that of designing, manufacturing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providing support infrastructure for an automobile make.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can be argued that Program Management has evolved from the complexities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more intricate aspects of Project Management.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projects became larger; more interrelated; complex and multidimensional,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need arose to have an approach that controlled Project Management whilst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remaining focused on the strategic objectives of the business. Whilst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focused on technical delivery, Program Management engaged 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relating design concepts to the business strategic vision of the future. </a:t>
            </a:r>
            <a:endParaRPr lang="ko-KR" altLang="en-US" dirty="0" smtClean="0" sz="1200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is very important that you understand the concept of Program Management as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method. Approaches may vary but definitions are relatively common. It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appropriate to understand the ‘mission, goals and objectives’ of Program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and then relate these to the Program you propose to develop.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Definitions will fall within each of these headings and it is possible to develop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your own template which fits your organizational program. For example: </a:t>
            </a:r>
            <a:endParaRPr lang="ko-KR" altLang="en-US" dirty="0" smtClean="0" sz="1200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Mission: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co-ordinate a portfolio of projects to harmonize communications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order to achieve a set of stated business objectives: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Provision of strategy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alignment, with design objectives, in order to maintain control over a </a:t>
            </a:r>
            <a:endParaRPr lang="ko-KR" altLang="en-US" dirty="0" smtClean="0" sz="1200" i="1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basic guideline for the preparation of the SOW is that any activity, service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required by the customer, and agreed to by the developer, must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included. This means that there can be no binding work items that were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informally understood or agreed to verbally, which do not appear in the SOW.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formal SOW must include all and only the work to be performed.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condition prevents misunderstandings and disagreements later, after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begins.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statement of work (SOW) describes the procurement item in sufficient detail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allow prospective sellers to determine if they are capable of providing the item.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“Sufficient detail” may vary, based on the nature of the item, the needs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buyer, or the expected contract form.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 application areas recognize different types of SOW. For example, in some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government jurisdictions, the term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SOW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is reserved for a procurement item that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clearly specified product or service, and the term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Statement of Objectives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(SOO)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used for a procurement item that is presented as a problem to be solved.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statement of work may be revised and refined as it moves through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procurement process. For example, a prospective seller may suggest a more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efficient approach or a less costly product than that originally specified. Each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individual procurement item requires a separate statement of work. However,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multiple products or services may be grouped as one procurement item with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single SOW.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statement of work should be as clear, as complete, and as concise as possible.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should include a description of any collateral services required, such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 reporting or post-project operational support for the procured item.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some application areas, there are specific content and format requirements for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SOW.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5.12.1 SOW Template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Scope of work: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Describe the work to be done in detail. Specify the hardware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involved and the exact nature of the work.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Location of Work: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Describe where the work must be performed. Specify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location of hardware and software and where the people must perform the work.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Period of Performance: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Specify when the work is expected to start and end,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working hours, number of hours that can be billed per week, where the work must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performed, and related schedule information. Optional “Compensation”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section.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220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Deliverables Schedule: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List specific deliverables, describe them in detail,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specify when they are due.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Applicable Standards: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Specify any company or industry-specific standards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relevant to performing the work. Often an Assumptions section as well.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Acceptance Criteria: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Describe how the buyer organization will determine if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 is acceptable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Special Requirements: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Specify any special requirements such as hardware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certifications, minimum degree or experience level of personnel, travel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requirements, documentation, testing, support, and so 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5.13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Software built around a Scheduling Engine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packages were originally created to manage one project at a time, but over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years have been enhanced to handle multiple projects.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Well known examples 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							Primavera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							TurboProject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							OpenPlan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							Microsoft Project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							AutoPlan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							Project Scheduler 8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							CA SuperProject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8.							Timeline </a:t>
            </a:r>
            <a:endParaRPr lang="ko-KR" altLang="en-US" dirty="0" smtClean="0" sz="1200" b="1"/>
          </a:p>
          <a:p>
            <a:pPr marL="0" indent="0" defTabSz="15240" algn="l">
              <a:lnSpc>
                <a:spcPts val="24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221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29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6. ESTIMATION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Estimation - Concepts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Watts Humphrey in his book, Managing the Software process, has said, “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If you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don’t know where you are, a map won’t help.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” This saying is very relevant while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dealing with software project estimation. In a software project, unless you are sure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your estimation is accurate, you cannot make much progress.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Estimation of factors such as cost, effort, risks, and resources is crucial. It gives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a fair idea of the size of the project. You can use the information about size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estimate the cost, effort, and duration of the project. This further helps plan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and schedule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early days of computing, software costs constituted a small percentage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overall computer-based system cost. An order of magnitude error in estimates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software cost had relatively little impact.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Today, software is the most expensive element of virtually all computer-based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systems. For complex, custom systems, a large increased cost estimation error can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make the difference between profit and loss. Cost overrun can be disastrous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developer.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cost and effort estimation will never be an exact science. Too many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variables - human, technical, environmental, political - can affect the ultimate cost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software and effort applied to develop it.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software project estimation can be transformed from a black art to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series of systematic steps that provide estimates with acceptable risk.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achieve reliable cost and effort estimates, a number of options arise: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Delay estimation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until late in the project (obviously, we can achieve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100%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accurate estimates after the project is complete!).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Base estimates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on similar projects that have already been completed.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Use relatively simple decomposition techniques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to generate project cost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effort estimates.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Use one or more empirical models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for software cost and effort estimation.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Unfortunately, the first option, however attractive, is not practical. Cost estimates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must be provided 'up front.' However, we should recognize that the longer we </a:t>
            </a:r>
            <a:endParaRPr lang="ko-KR" altLang="en-US" dirty="0" smtClean="0" sz="1200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222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wait, the more we know, and the more we know, the less likely we are to make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serious errors in our estimates.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second option can work reasonably well, if the current project is quite similar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past efforts and other project influences (e.g., the customer, business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conditions, the SEE, deadlines) are equivalent. Unfortunately, past experience has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not always been a good indicator of future results.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remaining options are viable approaches to software project estimation.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Ideally, the techniques noted for each option should be applied in tandem; each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used as a cross-check for the other.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estimation is a form of problem solving, and in most cases,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problem to be solved (i.e., developing a cost and effort estimate for a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project) is too complex to be considered in one piece. For this reason, we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decompose the problem, re-characterizing it as a set of smaller (and hopefully,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more manageable) problems.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Following are some points related to project estimation: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Estimation is very difficult to do, but is often needed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It is created, used or refined during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Strategic planning 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Feasibility study and/or SOW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Proposals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Vendor and sub-contractor evaluation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Project planning (iteratively)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Basic process involves: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Estimate the size of the product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Estimate the effort (man-months)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Estimate the schedule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NOTE: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Not all of these steps are always explicitly performed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6.2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Estimation – A Critical factor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 software project, unless you are sure that your estimation is accurate, you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cannot make much progress.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Estimation of following factors are essential: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Cost, 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Effort,  </a:t>
            </a:r>
            <a:endParaRPr lang="ko-KR" altLang="en-US" dirty="0" smtClean="0" sz="1200" i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223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Risks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Resources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Estimation gives you a fair idea of the size of the project. You can use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about size to estimate the cost, effort, and duration of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further helps plan for resources and schedule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Estimation of resources, cost, and schedule for a software engineering effort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Experience, 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Access to good historical information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Courage to commit to quantitative predictions when qualitative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information is all that exists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Estimation carries inherent risk and this risk leads to uncertainty.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a)						 Project complexity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b)						 Project size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c)							The degree of structural uncertainty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d)						The availability of historical information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e)							 Risk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a)						Project complexity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has a strong effect on the uncertainty, inherent in planning.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Complexity, however, is a relative measure that is affected by familiarity with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past effort. The first-time developer of a sophisticated e-commerce application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might consider it to be exceedingly complex. However, a software team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developing its tenth e-commerce Web site would consider such work run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mill. A number of quantitative software complexity measures can be applied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 the need of project. Such measures are applied at the design or code level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therefore difficult to use during Software planning (before a design and code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exist). However, other, more subjective assessments of complexity (e.g.,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 point complexity adjustment factors) can be established early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planning process.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b)						Project size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is another important factor that can affect the accuracy and efficacy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estimates. As size increases, the interdependency among various elements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grows rapidly. Problem decomposition, an important approach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estimating, becomes more difficult because decomposed elements may still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alarming. To paraphrase Murphy's Law: "What can go wrong will go wrong"-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if there are more things that can fail, more things will fail.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c)							The degree of structural uncertainty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has an effect on estimation risk. In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context, structure refers to the degree to which requirements have been solidified,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ease with which functions can be compartmentalized and the hierarchical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nature of the information that must be processed.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224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d)						The availability of historical information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has a strong influence on estimation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risk. By looking back, we can emulate things that worked and improve areas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where problems arose.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e)							When comprehensive software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metrics are available for past projects, estimates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be made with greater assurance, schedules can be established to avoid past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difficulties, and overall risk is reduced.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f)								Risk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is measured by the degree of uncertainty in the quantitative estimates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established for resources, cost, and schedule.  If project scope is poorly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understood or project requirements are subject to change, uncertainty and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become dangerously high.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planner should demand completeness of function, performance,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interface definitions (contained in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System Specification).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planner, and more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important, the customer should recognize that variability in software requirements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means instability in cost and schedule. </a:t>
            </a:r>
            <a:endParaRPr lang="ko-KR" altLang="en-US" dirty="0" smtClean="0" sz="1200"/>
          </a:p>
          <a:p>
            <a:pPr marL="0" indent="0" defTabSz="15240" algn="l">
              <a:lnSpc>
                <a:spcPts val="40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225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5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30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6. ESTIMATION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Decomposition Techniques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estimation is a form of problem solving, and in most cases,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problem to be solved (i.e., developing a cost and effort estimate for a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project) is too complex to be considered in one piece. For this reason, we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decompose the problem, re-characterizing it as a set of smaller (and hopefully,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more manageable) problems.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Before an estimate can be made, the		project planner must understand the scope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to be built and generate an estimate of its "size."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6.3.1 Software Sizing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accuracy of a software project estimate is predicated on a number of things: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(1)				The degree to which the planner has properly estimated the size of the product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be built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(2)				The ability to translate the size estimate into human effort, calendar time,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dollars (a function of				the availability of reliable software metrics from past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(3)				The degree to which the project plan reflects the abilities of the software team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(4)				The stability of product requirements and the environment that supports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engineering effort.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project estimate is only as good as the estimate of the size of the work to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accomplished, sizing represents the project planner's first major challenge.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context of project planning, size refers to a quantifiable outcome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project. If a direct approach is taken, size can be measured in LOC. If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indirect approach is chosen, size is represented as FP.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four different approaches to the sizing problem: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							"Fuzzy logic” sizing: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This approach uses the approximate reasoning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techniques that are the cornerstone of fuzzy logic. To apply this approach,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planner must identify the type of application, establish its magnitude on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qualitative scale, and then refine the magnitude within the original range.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Although personal experience can be used, the planner should also have </a:t>
            </a:r>
            <a:endParaRPr lang="ko-KR" altLang="en-US" dirty="0" smtClean="0" sz="120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226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access to a historical database of projects8 so that estimates can be com- pared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actual experience.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							Function point sizing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The planner develops estimates of the information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domain. Its characteristics will be discussed later in the session.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							Standard component sizing: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Software is composed of a number of different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"standard components" that are generic to a particular application area.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example, the standard components for an information system are subsystems,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modules, screens, reports, interactive programs, batch programs, files, LOC,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object-level instructions. The project planner estimates the number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occurrences of each standard component and then uses historical project data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determine the delivered size per standard component. To illustrate, consider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information systems application. The planner estimates that 18 reports will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generated. Historical data indicates that 967 lines of COBOL [PUT92)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required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per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report. This enables the planner to estimate that 17,000 LOC will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required for the reports component. Similar estimates and computation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made for other standard components, and a combined size value (adjusted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statistically) results.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							Change sizing: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This approach is used when a project encompasses the use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existing software that must be modified in some way as part of a project.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planner estimates the number and type (e.g., reuse, adding code, changing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code, and deleting code) of modifications that must be accomplished. Using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"effort ratio" [PUT92) for each type of change, the size of the change may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estimated.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6.4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Estimation – Tools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Work Breakdown Structure (WBS)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a)						Dividing into Logical Units/Tasks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correctly estimate the effort, size, or cost of completing a project, it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important to be aware of the multiple tasks that comprise a project. You can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divide a project into logical units or tasks by using the WBS technique.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Creating a WBS is a prerequisite for any estimation activity. It enables you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conceptualize an abstract entity, such as a project, into distinct, independent units.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dividing a project into tasks, you can categorize them as logical, broad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tasks. For example, tasks, such as drawing up a marketing strategy, planning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phase-wise product release, and interacting with media agencies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production department can be compiled under a common category, Marketing.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b)						Benefits of Using a		WBS</a:t>
            </a:r>
            <a:endParaRPr lang="ko-KR" altLang="en-US" dirty="0" smtClean="0" sz="1200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227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Using a WBS provides a number of benefits to the management and to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teams.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First, it gives the management an idea about the size and complexity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Second, it helps in planning, scheduling, and monitoring a project realistically.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is possible because all the tasks in the project can be preformed measurable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targets for each task.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aid planning, scheduling, and monitoring a project, you can use tools such as: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Program Evaluation and Review Techniques (PERT)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Critical Path Method (CPM)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Timeline charts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Gantt charts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tools use WBS as the fundamental basis for assessing resources to tasks,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computing the number of days needed, and the cost required to complete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tasks.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Measuring Effort for a Project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Measuring the effort for a project is a specialized activity. It enables you to derive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cost estimates that are critical for project management. An incorrect measurement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effort at the beginning of project can result in inaccurate project plans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frequent slippages. It can also lead to inaccurate cost estimates, which can cause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steep cost deviations between estimated and actual cost values.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many techniques that you can use to accurately estimate effort, such as: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a)						Source lines of Code (SLOC)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b)						Function Point (FP)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c)							Constructive Cost Model (COCOMO)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are quantitative estimation techniques because they rely on the use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formulae to calculate effort.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addition to quantitative estimation techniques, there is a human-based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technique known as: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d)						Delphi technique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technique is based on soft skills and relies more on human factors, such 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collecting information during group discussions.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228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a)						SLOC- Technique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 the beginning of a software project, it is important to determine the size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The project size helps determine the resources, effort, and duration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many techniques to calculate the size of a software project. You can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calculate the size by using a directly measurable technique, the SLOC technique.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is defined as the source lines of code that are delivered as part of the product.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effort spent on creating the source lines of code is expressed in relation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thousand lines of code (KLOC).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SLOC technique is an objective method of estimating the size because there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no multiple ways of calculating the lines of code. Therefore, the effort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estimate is close to being accurate.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technique includes the calculation of lines of code, documentation of pages,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inputs, outputs, and components of a software program. Components are again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multiple types, such as reports, screens, and files.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SLOC technique is also used to directly calculate the effort to be spent on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Following figure is a simple example of counting source lines of code. The code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displayed here contains four lines of code.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If (emp_code&lt;=1200)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Print (“Welcome to the Inventory database.”);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Else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Print (“Access denied to the Inventory databases.”);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Counting SLOC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use the SLOC technique to estimate the effort required for a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the programming language and the technology to be used are predefined.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addition to the programming language and technology, the complexity and effort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required to write a program should be easily predictable.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use of the SLOC technique requires that the technology or language remain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unchanged throughout the project. Generally, you can use the SLOC technique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you are using third-generation languages, such as FORTRAN or COBOL.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While counting the source lines of code, there are some general considerations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you need to keep in mind. However, these can vary in every organization. 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229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5093335"/>
            <a:ext cx="4639310" cy="345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multiple project environment; ensuring quality end deliverables which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meet business operational needs.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above is a fairly complex mission statement but provides a framework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develop an intricate set of goals in order to utilize Program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Management. It is possible to develop an extensive list of goals,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depending upon the level of detail you wish to acquire. The following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offered as suggestions: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Goals: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Clearly defined roles and responsibilities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Established baselines and Terms of Reference statement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Type of program defined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Future business blueprint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Recognition of business transformation procedures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							Defined structure of the Program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7.							Route Map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8.							Visible end deliverables — vision of the future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9.							Identification of future benefits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10.		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11.		Contingency planning </a:t>
            </a:r>
            <a:endParaRPr lang="ko-KR" altLang="en-US" dirty="0" smtClean="0" sz="1200"/>
          </a:p>
          <a:p>
            <a:pPr marL="0" indent="0" defTabSz="15240" algn="l">
              <a:lnSpc>
                <a:spcPts val="3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general considerations include the following: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			Only the delivered lines of code are included in SLOC calculation. For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example, test drivers and other support software are not part of the number of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lines developed for a project. </a:t>
            </a:r>
            <a:endParaRPr lang="ko-KR" altLang="en-US" dirty="0" smtClean="0" sz="1200" i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			Only the source lines of code written only by the development team as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counted. This excludes the code created by applications generators. </a:t>
            </a:r>
            <a:endParaRPr lang="ko-KR" altLang="en-US" dirty="0" smtClean="0" sz="1200" i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			Only declaration statements are counted as source lines of code. This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excludes comments inserted to improve the readability of programs.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Disadvantages of Using SLOC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Despite being accurate in providing figures to calculate the effort required for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project, the SLOC technique has a drawback.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The SLOC technique is language-dependent.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The effort required to calculate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source lines of code may not be the same for all languages.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to conceive and write 8 lines of code that accomplish a task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assembly language may require 15 minutes. However, you may need only five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minutes to complete the same lines of code if it is written in Visual Basic.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b)						FP Technique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FP technique is a direct indicator of the functionality of a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application from the user's perspective. This is the most popular technique used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estimate the size of a software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fact is further supported by a quote of Capers Jones, chairman of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Productivity Research, Inc. in Burlington, Massachusetts, on page 1 of Computer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Finance brought out in November 1997. He quotes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"80% of the Fortune 500, are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using function points, at least somewhere in their application development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organizations". 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use the FP technique to estimate the total size of a project. The total size of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is estimated as a single FP value. After calculating the total size of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in FP, you divide the total FP into the different phases of the SDLC.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way, you can determine how much effort per FP is required in that particular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the testing phase is planned for 20 FP of work.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managers, based on their past project experience, determine the amount of effort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man/person months required in the testing phase.  </a:t>
            </a:r>
            <a:endParaRPr lang="ko-KR" altLang="en-US" dirty="0" smtClean="0" sz="1200"/>
          </a:p>
          <a:p>
            <a:pPr marL="0" indent="0" defTabSz="15240"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230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055" y="4248785"/>
            <a:ext cx="6150610" cy="260286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Similarly, you can express the cost required to complete FP of work for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particular phase. At the end of a project, you can also express the number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defects reported in terms of per FP for a phase.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Features of Function Points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total size of a software project is expressed in total function points. It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independent of the computer language, development methodology, technology,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capability of the project team developing the software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specific user functionality of the application is evaluated in terms of relation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what is delivered by the application and, not how it is delivered. Only user-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requested and user-defined components are counted. To calculate FP for a project,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 major components are required.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major components and their relationships are represented in following figure. </a:t>
            </a:r>
            <a:endParaRPr lang="ko-KR" altLang="en-US" dirty="0" smtClean="0" sz="1200"/>
          </a:p>
          <a:p>
            <a:pPr marL="0" indent="0" defTabSz="15240" algn="l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Function Points </a:t>
            </a:r>
            <a:endParaRPr lang="ko-KR" altLang="en-US" dirty="0" smtClean="0" sz="1050" b="1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Unadjusted Data Function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Unadjusted Transaction </a:t>
            </a:r>
            <a:endParaRPr lang="ko-KR" altLang="en-US" dirty="0" smtClean="0" sz="1050" b="1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Points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Function Points </a:t>
            </a:r>
            <a:endParaRPr lang="ko-KR" altLang="en-US" dirty="0" smtClean="0" sz="1050" b="1"/>
          </a:p>
          <a:p>
            <a:pPr marL="0" indent="0" defTabSz="1524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Internal Files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External Interfaces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User Inputs </a:t>
            </a:r>
            <a:endParaRPr lang="ko-KR" altLang="en-US" dirty="0" smtClean="0" sz="1050" b="1"/>
          </a:p>
          <a:p>
            <a:pPr marL="0" indent="0" defTabSz="15240" algn="l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User Outputs </a:t>
            </a:r>
            <a:endParaRPr lang="ko-KR" altLang="en-US" dirty="0" smtClean="0" sz="1050" b="1"/>
          </a:p>
          <a:p>
            <a:pPr marL="0" indent="0" defTabSz="15240" algn="l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User Inquiries </a:t>
            </a:r>
            <a:endParaRPr lang="ko-KR" altLang="en-US" dirty="0" smtClean="0" sz="1050" b="1"/>
          </a:p>
          <a:p>
            <a:pPr marL="0" indent="0" defTabSz="15240" algn="l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Function Points Components and their Relationship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calculate the function point estimates for a project or a particular phase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by following four steps: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1.							Identify the unadjusted function points.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2.							Calculate total GSC s.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3.							Calculate Value Adjustment Factor (VAF)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4.							Apply a formula to calculate Adjusted FP (AFP) </a:t>
            </a:r>
            <a:endParaRPr lang="ko-KR" altLang="en-US" dirty="0" smtClean="0" sz="1200" i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231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Advantages of Using Function Points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 points are language-and technology-independent. Therefore, you can use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them to estimate any kind of project. They can also be used to estimate the effort,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cost, and schedules of projects that use the Prototyping and Spiral models because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such projects have uncertain user and project requirements.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addition, you can use function points as a project estimation technique when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anticipate changes in the middle of a project. These changes may disturb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estimates if, you had used SLOC to estimate the effort, cost, or size of a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FP estimation uses a subjective and holistic approach for project estimation.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Consequently, the estimates calculated by using the FP are unlikely to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incorrect.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Disadvantages of Using Function Points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Estimation by using FP generally uses data from past projects for assigning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weights to GSC s and the information domain values. To be able to do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realistically, it is important for the organization to have developed similar projects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past.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organization should also be prepared with adequate data and tools for FP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estimation of the new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addition, FP provides a vague estimation. This characteristic of FP does not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usually provide precise or approximate estimates of the effort, cost and size of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Consequently, at the end of a project, deviations from the estimated to the actual,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values of each of the factors maybe quite extreme.  </a:t>
            </a:r>
            <a:endParaRPr lang="ko-KR" altLang="en-US" dirty="0" smtClean="0" sz="1200"/>
          </a:p>
          <a:p>
            <a:pPr marL="0" indent="0" defTabSz="15240" algn="l">
              <a:lnSpc>
                <a:spcPts val="2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232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31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6. ESTIMATION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6.5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Estimation – Tools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Measuring effort for a project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c)							Constructive Cost Model (COCOMO)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COCOMO technique is another popular estimation technique. Dr: Barry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Boehm propounded this technique in 1981. COCOMO uses cost driver attributes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calculate the effort and duration of a project. The COCOMO technique has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three levels of implementation. With each level, the complexity of the model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increases. The levels of the COCOMO technique are: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Basic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Intermediate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Advanced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Basic COCOMO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basic COCOMO technique estimates the effort and cost of a software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by using only the lines of code. You, use basic COCOMO when you need a rough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estimate of effort, such as during maintenance projects. This is because in such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projects, a majority of the work is already completed. Estimating the effort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basic COCOMO technique involves three steps.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1.							Estimating the total delivered lines of code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2.							Determining the effort constants based on the type of the project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3.							Substituting values for lines of code and effort constant in a formula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have already seen how the total delivered lines of code are estimated.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next step in the COCOMO model is to determine the type of the project being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developed. The basic COCOMO technique considers three types of projects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calculate effort.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Organic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Embedded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Semidetached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Organic projects have sufficient and defined objectives. The organizations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undertake organic projects have ample experience in development and use small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teams. These are simple business and financial applications; such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banking system and inventory system. 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233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Embedded projects have stringent and specialized hardware, software, and human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requirements. Organizations usually have less experience in developing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such projects. Examples of such projects include real-time operating systems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(RTOS), industrial automation systems, and sophisticated space and aviation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Semidetached projects are a combination of the preceding two types of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projects. A new operating system and a database management system (DBMS)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examples of such projects.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last step in calculating effort by using the COCOMO technique is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substitute the values of lines of code and effort constants in the following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formula: </a:t>
            </a:r>
            <a:endParaRPr lang="ko-KR" altLang="en-US" dirty="0" smtClean="0" sz="1200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= a1 * (KLOC)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a2</a:t>
            </a:r>
            <a:endParaRPr lang="ko-KR" altLang="en-US" dirty="0" smtClean="0" sz="798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formula,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Ei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is the effort for a project. The effort constants,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al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and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a2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depend on the type of project being developed.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Intermediate COCOMO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Calculation of effort by using the intermediate COCOMO technique involves 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additional step of calculating the effort adjustment factor (EAF). The effort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adjustment factor is calculated by assigning ratings to 15 cost driver attributes.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cost driver attributes relate to the various aspects of a software project, such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project, product, personnel, and computer attributes. Using the intermediate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COCOMO technique, you			can accurately estimate effort and cost required for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Accurate estimates are very helpful to start new development projects.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Calculating the effort by using the intermediate COCOMO technique is a three-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step process: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Estimate the initial development effort by using SLOC. To do this, you			use </a:t>
            </a:r>
            <a:endParaRPr lang="ko-KR" altLang="en-US" dirty="0" smtClean="0" sz="1200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following formula: </a:t>
            </a:r>
            <a:endParaRPr lang="ko-KR" altLang="en-US" dirty="0" smtClean="0" sz="1200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= a1 * (KLOC)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a2</a:t>
            </a:r>
            <a:endParaRPr lang="ko-KR" altLang="en-US" dirty="0" smtClean="0" sz="798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formula the initial development effort, KLOC refers to 1,000 lines of code.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constant values a1 and a2 differ with every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The second step is to determine the relevant cost driver attributes that affect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your project intensively. This provides you with the value for EAF. </a:t>
            </a:r>
            <a:endParaRPr lang="ko-KR" altLang="en-US" dirty="0" smtClean="0" sz="1200"/>
          </a:p>
          <a:p>
            <a:pPr marL="0" indent="0" defTabSz="15240" algn="l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234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8490" y="2316480"/>
            <a:ext cx="6535420" cy="78041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8490" y="3093720"/>
            <a:ext cx="6535420" cy="427609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Table 1 summarizes 15 commonly used projects, personnel, and product-related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cost driver attributes. The values for each cost driver under each rating are filled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by an organization based on past experience. </a:t>
            </a:r>
            <a:endParaRPr lang="ko-KR" altLang="en-US" dirty="0" smtClean="0" sz="1200"/>
          </a:p>
          <a:p>
            <a:pPr marL="0" indent="0" defTabSz="15240" algn="l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Table 1: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Cost Driver Attributes </a:t>
            </a:r>
            <a:endParaRPr lang="ko-KR" altLang="en-US" dirty="0" smtClean="0" sz="1200" i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Rating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Cost Drivers </a:t>
            </a:r>
            <a:endParaRPr lang="ko-KR" altLang="en-US" dirty="0" smtClean="0" sz="1200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Analyst Capability (ACAP) </a:t>
            </a:r>
            <a:endParaRPr lang="ko-KR" altLang="en-US" dirty="0" smtClean="0" sz="1200" b="1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Programmer Capability (PCAP) </a:t>
            </a:r>
            <a:endParaRPr lang="ko-KR" altLang="en-US" dirty="0" smtClean="0" sz="1200" b="1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Programming Language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Experience (LEXP) </a:t>
            </a:r>
            <a:endParaRPr lang="ko-KR" altLang="en-US" dirty="0" smtClean="0" sz="1200" u="sng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Virtual Machine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Experience(VEXP) </a:t>
            </a:r>
            <a:endParaRPr lang="ko-KR" altLang="en-US" dirty="0" smtClean="0" sz="1200" u="sng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Required Software Reliability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(RELY) </a:t>
            </a:r>
            <a:endParaRPr lang="ko-KR" altLang="en-US" dirty="0" smtClean="0" sz="1200" u="sng" b="1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Database Size (DATA) </a:t>
            </a:r>
            <a:endParaRPr lang="ko-KR" altLang="en-US" dirty="0" smtClean="0" sz="1200" b="1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Software Product Complexity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(CPLX) </a:t>
            </a:r>
            <a:endParaRPr lang="ko-KR" altLang="en-US" dirty="0" smtClean="0" sz="1200" u="sng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Execution Time Constraint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(TIME) </a:t>
            </a:r>
            <a:endParaRPr lang="ko-KR" altLang="en-US" dirty="0" smtClean="0" sz="1200" u="sng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Main Storage Constraint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(STOR) </a:t>
            </a:r>
            <a:endParaRPr lang="ko-KR" altLang="en-US" dirty="0" smtClean="0" sz="1200" u="sng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Computer Turnaround Time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(TURN) </a:t>
            </a:r>
            <a:endParaRPr lang="ko-KR" altLang="en-US" dirty="0" smtClean="0" sz="1200" u="sng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Virtual Machine Volatility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(VIRT) </a:t>
            </a:r>
            <a:endParaRPr lang="ko-KR" altLang="en-US" dirty="0" smtClean="0" sz="1200" u="sng" b="1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Use of Software Tools (TOOL) </a:t>
            </a:r>
            <a:endParaRPr lang="ko-KR" altLang="en-US" dirty="0" smtClean="0" sz="1200" b="1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Modern Programming Practices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(MODP)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Required Development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Schedule (SCED)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Finally, you calculate the actual effort by multiplying the weighted cost driver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attributes with the initial effort estimate. Typically, the val1,les that rate each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cost driver attribute range from 0.9 through 1.4. For example, if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reliability (RELY) is of prime importance according to the requirements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specifications, it is provided a rating of high or a value of 1.4. Similarly, if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time to execute a software program is of negligible importance, you assign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rating of low or a value of 0.9. For software attributes that are of mediocre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importance, you can assign a value between 0.9 and 1.4.  </a:t>
            </a:r>
            <a:endParaRPr lang="ko-KR" altLang="en-US" dirty="0" smtClean="0" sz="1200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235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489" name="Rect 3"/>
          <p:cNvSpPr>
            <a:spLocks noGrp="1" noChangeArrowheads="1"/>
          </p:cNvSpPr>
          <p:nvPr/>
        </p:nvSpPr>
        <p:spPr>
          <a:xfrm rot="0">
            <a:off x="5462270" y="2502535"/>
            <a:ext cx="1506220" cy="350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Very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Extremely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high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critical </a:t>
            </a:r>
            <a:endParaRPr lang="ko-KR" altLang="en-US" dirty="0" smtClean="0" sz="1200" b="1"/>
          </a:p>
        </p:txBody>
      </p:sp>
      <p:sp>
        <p:nvSpPr>
          <p:cNvPr id="490" name="Rect 3"/>
          <p:cNvSpPr>
            <a:spLocks noGrp="1" noChangeArrowheads="1"/>
          </p:cNvSpPr>
          <p:nvPr/>
        </p:nvSpPr>
        <p:spPr>
          <a:xfrm rot="0">
            <a:off x="2950210" y="2597150"/>
            <a:ext cx="2263140" cy="1701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Negligible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Low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Average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High</a:t>
            </a:r>
            <a:endParaRPr lang="ko-KR" altLang="en-US" dirty="0" smtClean="0" sz="1200" b="1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9975" y="6169025"/>
            <a:ext cx="5696585" cy="126809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Usually, in organizations, the average rating is assigned a static value of 1.0.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calculate the estimated effort using the intermediate COCOMO technique, you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 the formula: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 = EAF * Ei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Consider an example for using the intermediate COCOMO technique to calculate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estimated total effort of a project life cycle. In a customized insurance project,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four modules. The total effort estimate of the modules is 3.0 KLOC.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has identified four cost driver attributes with the respective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multiplying factors that might affect the project most. In this situation, the values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al and a2 are 3.2 and 1.05, respectively, because the insurance project is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organic project. Therefore, you apply the following formula to calculate the initial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effort estimate.  </a:t>
            </a:r>
            <a:endParaRPr lang="ko-KR" altLang="en-US" dirty="0" smtClean="0" sz="1200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Ei = a1 (KLOC)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a2</a:t>
            </a:r>
            <a:endParaRPr lang="ko-KR" altLang="en-US" dirty="0" smtClean="0" sz="798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Ei =3.2 * 31.05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Ei = 3.2 * 3.16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Ei = 10.11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values assigned to the cost driver attributes that are applicable to a particular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application are displayed in Table 2. According to the table, the time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execute a software program is of high importance. Therefore, the attribute TIME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assigned a value of 1.35. In contrast, the software application does not require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very high analyst involvement. Therefore, the value assigned to ACAP is very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low or 0.95. Using the same logic, the values for other cost driver attributes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assigned.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u="sng" i="1" b="1">
                <a:solidFill>
                  <a:srgbClr val="000000"/>
                </a:solidFill>
                <a:latin typeface="Times New Roman"/>
                <a:ea typeface="Times New Roman"/>
              </a:rPr>
              <a:t>Table 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</a:rPr>
              <a:t>2:</a:t>
            </a:r>
            <a:r>
              <a:rPr lang="en-US" altLang="ko-KR" dirty="0" smtClean="0" sz="1200" u="sng" i="1">
                <a:solidFill>
                  <a:srgbClr val="000000"/>
                </a:solidFill>
                <a:latin typeface="Times New Roman"/>
              </a:rPr>
              <a:t>		Applicable Cost Driver Attributes</a:t>
            </a:r>
            <a:endParaRPr lang="ko-KR" altLang="en-US" dirty="0" smtClean="0" sz="1200" u="sng" i="1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Applicable cost driver attributes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Rating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Multiplying factors </a:t>
            </a:r>
            <a:endParaRPr lang="ko-KR" altLang="en-US" dirty="0" smtClean="0" sz="1200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CPLX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High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1.2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TIME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Very high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1.35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ACAP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Low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.95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MODP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Average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1.00 </a:t>
            </a:r>
            <a:endParaRPr lang="ko-KR" altLang="en-US" dirty="0" smtClean="0" sz="1200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Referring to Table 7.9, EAP can be calculated as,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EAF = 1.2 * 1.35 * 0.95 * 1.0 EAF = 1.53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obtaining the values for the variables Ei and EAF, you can substitute these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values in the formula to calculate the total effort.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 = EAF * Ei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 = 1.53 * 10.11  </a:t>
            </a:r>
            <a:endParaRPr lang="ko-KR" altLang="en-US" dirty="0" smtClean="0" sz="1200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236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 = 15.5 person months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Advanced COCOMO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advanced COCOl\l10 technique uses the steps of the intermediate COCOMO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technique. In addition, it uses costs driver attributes assigned to each phase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SDLC such as analysis and design.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Applicability of COCOMO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COCOMO is flexible and capable of using SLOC, FP, and even object points.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Object points are measurable code sections in an object-oriented programming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language, such as C++, Ada, and Java.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use COCOMO when the size of a project is extensive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of the project are vague. In contrast, SLOC and FP can be used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for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 where either the requirements are more or less known or developers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possess the relevant experience in developing projects.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COCOMO is suitable for complex and sophisticated projects that are expected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operate within intensive hardware, software, and personnel constraints.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Generally, you can use COCOMO when the software development environment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new to an organization. In addition, you can use COCOMO when you do not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have baseline data about past projects. However, you need complete data about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your current project to assign weight age to each cost driver attribute. You can use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FP or SLOC techniques when you have enough past project data to assign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accurate weight age to the 14 GSC s and the various information domain value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elements.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d)						Delphi Technique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Delphi technique is a Human-based estimation technique. Human-based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estimation techniques use human experience and analytical skills to estimate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size, productivity, and effort required for a project. This is a trusted technique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widely used in many established organizations to facilitate practical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reasonable estimation.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rationale of using the Delphi technique is that when many experts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independently arrive at the same estimate on the basis of similar assumptions,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estimate is likely to be correct.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Delphi technique has eight basic steps: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Identify the terms that need to perform the estimation activity. In an estimation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activity meeting, three distinct groups of people need to be present.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237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			Estimation experts: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They usually consist of groups of five or six experienced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managers. The estimation values provided by the project managers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based on past project history and their knowledge. However, only those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managers should b~ invited for estimation whose experience of a past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matches that of the current project. Otherwise, estimation values may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turn out to be far from realistic.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			Estimation coordinator: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An estimation coordinator is very similar to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moderator in a usual meeting. The coordinator facilitates the meeting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ensures that the goals of the meeting are fully achieved.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			Author: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An author is similar to a recorder of minutes in a meeting.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The author presents the project details including clients’ needs and system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to the group of experts. The author also describes the expectations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the group. The author and experts jointly identify the tasks that need to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estimated. They also identify the valid assumptions that they need to consider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while estimating. For example, while estimating the effort needed to create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high-level design, they can assume that the SRS document is approved by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client.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The author and experts arrive at a consensus that any estimation with a specific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variance value will not be accepted. For example, they may decide that any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variance above 25 percent will not be accepted as an estimation value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computing the project effort or the productivity.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The coordinator prepares a list of tasks jointly decided by the team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distributes the list to all experts. These tasks comprise a project plan.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The experts independently make their estimates for each task. After recording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their estimates, they hand over their estimates to the coordinator. This is a critical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step. While making estimates, no discussions or consultations are permitted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because a mutual discussion may influence the estimation logic of the fellow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experts. The coordinator and the author jointly ensure this.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							The coordinator prepares a summary of estimates for each task in a table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represented in Table 7.10. After calculating the percentage of variance,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coordinator marks each task as accepted or not accepted based on the agreed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accepted value.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7.							The coordinator hands over the summary to the group of experts and the author.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group of experts and the author discuss tasks and assumptions where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percentage of variance is more than the acceptable level. The maximum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minimum estimates of tasks are not disclosed or discussed. For example, in Table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7.10, the group and the coordinator do not accept the high-level design task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because it exceeds the agreed variance value of 25%. Therefore, the team would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discuss this task to estimate its maximum and minimum effort afresh. To resolve </a:t>
            </a:r>
            <a:endParaRPr lang="ko-KR" altLang="en-US" dirty="0" smtClean="0" sz="1200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238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1410" y="6309360"/>
            <a:ext cx="5529580" cy="337439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6670" y="2313305"/>
            <a:ext cx="2639060" cy="98488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66670" y="3307080"/>
            <a:ext cx="2639060" cy="975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66670" y="4291330"/>
            <a:ext cx="2639060" cy="975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9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66670" y="5281930"/>
            <a:ext cx="2639060" cy="9880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high percentage of the variance value, some tasks may be broken down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further or combined. This activity of breaking down tasks into smaller levels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involves fresh estimates for those tasks at the smaller levels.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8.							Revert to step 5 and repeat the steps. You do this until all tasks are assigned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estimates that have an acceptable percentage of variance value. Figure 7.4.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summarizes the steps of the Delphi technique in the form of a flowchart.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Identify the teams that will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estimate.</a:t>
            </a:r>
            <a:endParaRPr lang="ko-KR" altLang="en-US" dirty="0" smtClean="0" sz="1200" b="1"/>
          </a:p>
          <a:p>
            <a:pPr marL="0" indent="0" defTabSz="15240" algn="l">
              <a:lnSpc>
                <a:spcPts val="5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Present project details to the expert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group.</a:t>
            </a:r>
            <a:endParaRPr lang="ko-KR" altLang="en-US" dirty="0" smtClean="0" sz="1200" b="1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Finalize the acceptable variance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value.</a:t>
            </a:r>
            <a:endParaRPr lang="ko-KR" altLang="en-US" dirty="0" smtClean="0" sz="1200" b="1"/>
          </a:p>
          <a:p>
            <a:pPr marL="0" indent="0" defTabSz="15240" algn="l">
              <a:lnSpc>
                <a:spcPts val="5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Prepare a list of tasks. </a:t>
            </a:r>
            <a:endParaRPr lang="ko-KR" altLang="en-US" dirty="0" smtClean="0" sz="1200" b="1"/>
          </a:p>
          <a:p>
            <a:pPr marL="0" indent="0" defTabSz="15240" algn="l">
              <a:lnSpc>
                <a:spcPts val="6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Estimate done by the expert group</a:t>
            </a:r>
            <a:endParaRPr lang="ko-KR" altLang="en-US" dirty="0" smtClean="0" sz="1200" b="1"/>
          </a:p>
          <a:p>
            <a:pPr marL="0" indent="0" defTabSz="15240" algn="l">
              <a:lnSpc>
                <a:spcPts val="6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Prepare a summary of estimates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for each task.</a:t>
            </a:r>
            <a:endParaRPr lang="ko-KR" altLang="en-US" dirty="0" smtClean="0" sz="1200" b="1"/>
          </a:p>
          <a:p>
            <a:pPr marL="0" indent="0" defTabSz="15240" algn="l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Discuss tasks and assumptions for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not acceptable estimates.</a:t>
            </a:r>
            <a:endParaRPr lang="ko-KR" altLang="en-US" dirty="0" smtClean="0" sz="1200" b="1"/>
          </a:p>
          <a:p>
            <a:pPr marL="0" indent="0" defTabSz="1524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239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914400"/>
            <a:ext cx="4681855" cy="3657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2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of the goals would then be analyzed for providing objectives. For example: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Managing a program embraces functions, risks and strategies outside of what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 does.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 program has goals beyond those of a project or group of projects. Program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outcomes are usually service delivery focused whereas a project is more likely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be focused on the delivery of a 'product'.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 program is more than a grouping of projects (that's just a program of works).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The coordinated management of a portfolio of projects to achieve a set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business objectives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There are many more meanings of the term program management. Here are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more common meanings: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The Multi-Project Organization: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Program Management is the directing of a portfolio of projects that benefit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a consolidated approach.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Jobbing engineering companies; software houses contracting for work;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many other types of organization; run many simultaneous projects each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which may or not contribute towards the corporate goals.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Typically the result of such a project is a deliverable which is eventually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delivered to a client for payment. After many delays the payment arrives and </a:t>
            </a:r>
            <a:endParaRPr lang="ko-KR" altLang="en-US" dirty="0" smtClean="0" sz="1200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6670" y="1337945"/>
            <a:ext cx="3075305" cy="52768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Repeat steps until all estimates are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finalized.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Steps of the Delphi Technique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Delphi technique is a simple and subjective method of estimation. However,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is a very effective method because most of the estimates are tried and tested.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use this method if the project is small or if you have the data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expertise that can enable unambiguous estimates. </a:t>
            </a:r>
            <a:endParaRPr lang="ko-KR" altLang="en-US" dirty="0" smtClean="0" sz="1200"/>
          </a:p>
          <a:p>
            <a:pPr marL="0" indent="0" defTabSz="15240" algn="l">
              <a:lnSpc>
                <a:spcPts val="47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240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32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7. Work Breakdown Structure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7.1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WBS Preview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Salient features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Large, complex projects are organized and comprehended by breaking them into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progressively smaller pieces until they are a collection of defined "work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packages" that may include a number of tasks.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$1,000,000,000 project is simply a lot of $50,000 projects joined together.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 breakdown structure (WBS) is a technique to decompose the project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purpose of management and control. It provides the framework for organizing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managing the work.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project may be divided into subprojects. Subprojects are subdivided into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smaller, more manageable work components (work packages) at the lowest level.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work packages may be further decomposed to project activities. It provides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framework for organizing and managing the work.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project may be divided into subprojects. Subprojects are subdivided into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smaller, more manageable work components (work packages) at the lowest level.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work packages may be further decomposed to project activities.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WBS is commonly used at the beginning of a project for defining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scope, organizing Gantt schedules and estimating costs.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lives on, throughout the project, in the project schedule and often is the main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path for reporting project costs.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WBS includes activities like management, procurement, installation,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etc.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Many of the WBS development tasks are derived from the development method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will be used, and from the design and architecture of the system.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WBS is related to planning and scheduling a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is a functional decomposition of the tasks of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241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starts with the end objective required and successively subdividing it into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manageable components in terms of size and complexity of: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Program, 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Project,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System, 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Subsystem,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Components, 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tasks, subtasks, and 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work elements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WBS is first and foremost a technical data gathering structure, developed so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the achievement in technical progress can be measured and analyzed against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formal baseline plan.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WBS aids the customer in understanding the status of the project as time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elapses. The WBS aids the customer's customer in understanding the status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All managers, internal and external need to use the planning and status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within the WBS structure to: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Aid in the adjustment to the current program paths and 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For maximizing the attainment of short term and long term goals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WBS-What is it?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WBS is a definition of a project in terms of its work or a deliverable-oriented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grouping of project elements that organizes and defines the total scope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descending level represents an increasingly detailed definition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project’s work.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It’s an outline of the work of the project, not the work itself, created by those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doing the work – that may include all functional stakeholders.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WBS- What it contains?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Maps all contractual obligations (SOW) regarding deliverables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Details project objectives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Detailed enough to meet performance (measurable) objectives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Contains built-in WBS and Project Plan review and update 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242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WBS- When is it produced?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WBS is produced following the development of the scope statement, before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schedule. It is a “bridging” document between the Scope and Schedule. (what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when)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Uses of WBS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Defines 100% of the scope and can communicate the scope of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without the presence of the scope statement or document.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Communicates effectively to all stakeholders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Defines and clarifies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Boundaries (Life cycle of the project – not the product)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Deliverables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Refines Scope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Defines scope in project management language (perhaps down to work package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level which may lead to development of project schedule)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It’s not a single document that can be mistaken for the project plan, schedule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scope statement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WBS- A Mandatory Management Tool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WBS as a Project Management Tool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WBS is a valuable management tool that is used throughout all life-cycle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phases to: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a.							Manage Risk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helps in managing risk by providing insight into technical aspects of program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b.							Manage Costs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WBS can be used to help make program management decisions.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if the costs of an element in the WBS are too high, the WBS can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used to identify possible tradeoffs. Identifying and analyzing tradeoffs can help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manager decide how best to stay within budget.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c.								Assign Work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WBS is also useful for determining an acquisition strategy and/or assigning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work. The information contained in the WBS can help a Program Manager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243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 a statement of work that describes what products or services are to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d.							Schedule and Track activities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schedule of key events can be developed for each element in the WBS.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Completion of these key events is then tracked.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Schedule and Track activities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The work breakdown structure defines all tasks to be performed during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of the project. This will include tasks from such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categories as: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Software development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Installation 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Maintenance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Management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Training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Procurement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Documentation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e.								Align with Terms of Reference and scope of project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At all times, any, work being performed by a member of the software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must be part of a WBS task: No member of the team should ever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 any task that does not appear in the WBS list of tasks.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The WBS is essentially a management tool that provides the ability to assign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well-define tasks to members of the development team.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It is through the WBS that progress is monitored as tasks are completed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potential problems are discovered.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New tasks that were overlooked are identified, and estimates are revised based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 the actual resources used for completed tasks.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f.									Report Expense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The WBS is also a budgetary tool that provides a means of charging each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activity to the appropriate section in the project budget.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This is one of the basic methods for planning and monitoring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expenditure.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There are mainly computerized utilities available to support the maintenance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WBS.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These utilities run both on small PC type computers and large mainframes. 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244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WBS utilities are often available as part of a manager's general planning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utility, and provide other scheduling and monitoring features, such as PERT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 and report generation. </a:t>
            </a:r>
            <a:endParaRPr lang="ko-KR" altLang="en-US" dirty="0" smtClean="0" sz="1200"/>
          </a:p>
          <a:p>
            <a:pPr marL="0" indent="0" defTabSz="15240" algn="l">
              <a:lnSpc>
                <a:spcPts val="60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245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33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7. Work Breakdown Structure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7.3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WBS- A Mandatory Management Tool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The WBS as a project management tool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g)						Mapping WBS for Cost Management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 product-oriented WBS, functional categories of work may form "cost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accounts" within a WBS element. Cost account managers are responsible for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functional area’s contribution to a WBS element. Cost accounts from several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departments or functions may combine into one WBS element.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Internal department planning for a cost account will be made up of individual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 packages. A work package will typically have its own budget and schedule.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 packages should be small enough to be executed by individuals or small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groups in a single department, and they should be of relatively short schedule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duration. A small project might define a maximum work package size as two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weeks of effort. Larger projects will assemble larger work packages that can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appropriately managed and controlled.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manager will have to decide to what degree employment of various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details of WBS implementation will benefit the efficient management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On a very small project, a formal WBS may serve no useful purpose, but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can become valuable if project size or complexity start to increase.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an organization’s project management environment matures, or as larger size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complexity are encountered, application of the WBS concept can evolve from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ad hoc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list of tasks, to time-phased activity lists, task lists clustered by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deliverables and services, or an end-product focused WBS fed by cost accounts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work packages.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If you are using MS-Project or a similar project management software application,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may encounter the WBS as a vertical list with indents to show structure.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will be compatible with the Gantt View data entry screens. While some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packages provide a separate WBS view, you could prepare your WBS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vertical format using a word processor, and then cut and paste your WBS into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your project management software package.  </a:t>
            </a:r>
            <a:endParaRPr lang="ko-KR" altLang="en-US" dirty="0" smtClean="0" sz="1200"/>
          </a:p>
          <a:p>
            <a:pPr marL="0" indent="0" defTabSz="1524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246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9425" y="1228090"/>
            <a:ext cx="5489575" cy="324040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02" b="1">
                <a:solidFill>
                  <a:srgbClr val="FFFFFF"/>
                </a:solidFill>
                <a:latin typeface="Times New Roman"/>
                <a:ea typeface="Times New Roman"/>
              </a:rPr>
              <a:t>WBS Elements </a:t>
            </a:r>
            <a:endParaRPr lang="ko-KR" altLang="en-US" dirty="0" smtClean="0" sz="1302" b="1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02">
                <a:solidFill>
                  <a:srgbClr val="000000"/>
                </a:solidFill>
                <a:latin typeface="Times New Roman"/>
                <a:ea typeface="Times New Roman"/>
              </a:rPr>
              <a:t>Hardware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302">
                <a:solidFill>
                  <a:srgbClr val="000000"/>
                </a:solidFill>
                <a:latin typeface="Times New Roman"/>
                <a:ea typeface="Times New Roman"/>
              </a:rPr>
              <a:t>Software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302">
                <a:solidFill>
                  <a:srgbClr val="000000"/>
                </a:solidFill>
                <a:latin typeface="Times New Roman"/>
                <a:ea typeface="Times New Roman"/>
              </a:rPr>
              <a:t>Systems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302">
                <a:solidFill>
                  <a:srgbClr val="000000"/>
                </a:solidFill>
                <a:latin typeface="Times New Roman"/>
                <a:ea typeface="Times New Roman"/>
              </a:rPr>
              <a:t>Training</a:t>
            </a:r>
            <a:endParaRPr lang="ko-KR" altLang="en-US" dirty="0" smtClean="0" sz="1302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02">
                <a:solidFill>
                  <a:srgbClr val="000000"/>
                </a:solidFill>
                <a:latin typeface="Times New Roman"/>
                <a:ea typeface="Times New Roman"/>
              </a:rPr>
              <a:t>Engr. </a:t>
            </a:r>
            <a:endParaRPr lang="ko-KR" altLang="en-US" dirty="0" smtClean="0" sz="1302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</a:t>
            </a:r>
            <a:r>
              <a:rPr lang="en-US" altLang="ko-KR" dirty="0" smtClean="0" sz="1302" b="1">
                <a:solidFill>
                  <a:srgbClr val="FFFFFF"/>
                </a:solidFill>
                <a:latin typeface="Times New Roman"/>
                <a:ea typeface="Times New Roman"/>
              </a:rPr>
              <a:t>Functional Areas </a:t>
            </a:r>
            <a:endParaRPr lang="ko-KR" altLang="en-US" dirty="0" smtClean="0" sz="1302" b="1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302">
                <a:solidFill>
                  <a:srgbClr val="000000"/>
                </a:solidFill>
                <a:latin typeface="Times New Roman"/>
                <a:ea typeface="Times New Roman"/>
              </a:rPr>
              <a:t>Info. Systems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</a:t>
            </a:r>
            <a:r>
              <a:rPr lang="en-US" altLang="ko-KR" dirty="0" smtClean="0" sz="852" b="1">
                <a:solidFill>
                  <a:srgbClr val="FFFFFF"/>
                </a:solidFill>
                <a:latin typeface="Times New Roman"/>
                <a:ea typeface="Times New Roman"/>
              </a:rPr>
              <a:t>Cost Account </a:t>
            </a:r>
            <a:endParaRPr lang="ko-KR" altLang="en-US" dirty="0" smtClean="0" sz="852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852" b="1">
                <a:solidFill>
                  <a:srgbClr val="FFFFFF"/>
                </a:solidFill>
                <a:latin typeface="Times New Roman"/>
                <a:ea typeface="Times New Roman"/>
              </a:rPr>
              <a:t>Cost Account </a:t>
            </a:r>
            <a:endParaRPr lang="ko-KR" altLang="en-US" dirty="0" smtClean="0" sz="852" b="1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302">
                <a:solidFill>
                  <a:srgbClr val="000000"/>
                </a:solidFill>
                <a:latin typeface="Times New Roman"/>
                <a:ea typeface="Times New Roman"/>
              </a:rPr>
              <a:t>Purchasing </a:t>
            </a:r>
            <a:endParaRPr lang="ko-KR" altLang="en-US" dirty="0" smtClean="0" sz="1302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302">
                <a:solidFill>
                  <a:srgbClr val="000000"/>
                </a:solidFill>
                <a:latin typeface="Times New Roman"/>
                <a:ea typeface="Times New Roman"/>
              </a:rPr>
              <a:t>Testing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</a:t>
            </a:r>
            <a:r>
              <a:rPr lang="en-US" altLang="ko-KR" dirty="0" smtClean="0" sz="852" b="1">
                <a:solidFill>
                  <a:srgbClr val="FFFFFF"/>
                </a:solidFill>
                <a:latin typeface="Times New Roman"/>
                <a:ea typeface="Times New Roman"/>
              </a:rPr>
              <a:t>Cost Account </a:t>
            </a:r>
            <a:endParaRPr lang="ko-KR" altLang="en-US" dirty="0" smtClean="0" sz="852" b="1"/>
          </a:p>
          <a:p>
            <a:pPr marL="0" indent="0" defTabSz="1524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302">
                <a:solidFill>
                  <a:srgbClr val="000000"/>
                </a:solidFill>
                <a:latin typeface="Times New Roman"/>
                <a:ea typeface="Times New Roman"/>
              </a:rPr>
              <a:t>Tech. Editors </a:t>
            </a:r>
            <a:endParaRPr lang="ko-KR" altLang="en-US" dirty="0" smtClean="0" sz="1302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FFFF"/>
                </a:solidFill>
                <a:latin typeface="Times New Roman"/>
                <a:ea typeface="Times New Roman"/>
              </a:rPr>
              <a:t>Work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FFFF"/>
                </a:solidFill>
                <a:latin typeface="Times New Roman"/>
                <a:ea typeface="Times New Roman"/>
              </a:rPr>
              <a:t>Packag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FFFF"/>
                </a:solidFill>
                <a:latin typeface="Times New Roman"/>
                <a:ea typeface="Times New Roman"/>
              </a:rPr>
              <a:t>es </a:t>
            </a:r>
            <a:endParaRPr lang="ko-KR" altLang="en-US" dirty="0" smtClean="0" sz="1200" b="1"/>
          </a:p>
          <a:p>
            <a:pPr marL="0" indent="0" defTabSz="15240" algn="l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WORD OF CAUTION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The WBS is a useful tool provided it is constantly updated.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It should be updated periodically together with the project development plan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schedule.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It is reasonable to expect the WBS list to have tasks added, modified or even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removed as project development progresses. </a:t>
            </a:r>
            <a:endParaRPr lang="ko-KR" altLang="en-US" dirty="0" smtClean="0" sz="1200"/>
          </a:p>
          <a:p>
            <a:pPr marL="0" indent="0" defTabSz="15240" algn="l">
              <a:lnSpc>
                <a:spcPts val="20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247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515" name="Rect 3"/>
          <p:cNvSpPr>
            <a:spLocks noGrp="1" noChangeArrowheads="1"/>
          </p:cNvSpPr>
          <p:nvPr/>
        </p:nvSpPr>
        <p:spPr>
          <a:xfrm rot="0">
            <a:off x="5102225" y="2706370"/>
            <a:ext cx="1534160" cy="121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852" b="1">
                <a:solidFill>
                  <a:srgbClr val="FFFFFF"/>
                </a:solidFill>
                <a:latin typeface="Times New Roman"/>
              </a:rPr>
              <a:t>Cost Account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</a:t>
            </a:r>
            <a:r>
              <a:rPr lang="en-US" altLang="ko-KR" dirty="0" smtClean="0" sz="852" b="1">
                <a:solidFill>
                  <a:srgbClr val="FFFFFF"/>
                </a:solidFill>
                <a:latin typeface="Times New Roman"/>
                <a:ea typeface="Times New Roman"/>
              </a:rPr>
              <a:t>Cost Account </a:t>
            </a:r>
            <a:endParaRPr lang="ko-KR" altLang="en-US" dirty="0" smtClean="0" sz="852" b="1"/>
          </a:p>
        </p:txBody>
      </p:sp>
      <p:sp>
        <p:nvSpPr>
          <p:cNvPr id="516" name="Rect 3"/>
          <p:cNvSpPr>
            <a:spLocks noGrp="1" noChangeArrowheads="1"/>
          </p:cNvSpPr>
          <p:nvPr/>
        </p:nvSpPr>
        <p:spPr>
          <a:xfrm rot="0">
            <a:off x="4154170" y="2087880"/>
            <a:ext cx="2482215" cy="1112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</a:t>
            </a:r>
            <a:r>
              <a:rPr lang="en-US" altLang="ko-KR" dirty="0" smtClean="0" sz="852" b="1">
                <a:solidFill>
                  <a:srgbClr val="FFFFFF"/>
                </a:solidFill>
                <a:latin typeface="Times New Roman"/>
                <a:ea typeface="Times New Roman"/>
              </a:rPr>
              <a:t>Cost Account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</a:t>
            </a:r>
            <a:r>
              <a:rPr lang="en-US" altLang="ko-KR" dirty="0" smtClean="0" sz="852" b="1">
                <a:solidFill>
                  <a:srgbClr val="FFFFFF"/>
                </a:solidFill>
                <a:latin typeface="Times New Roman"/>
                <a:ea typeface="Times New Roman"/>
              </a:rPr>
              <a:t>Cost Account </a:t>
            </a:r>
            <a:endParaRPr lang="ko-KR" altLang="en-US" dirty="0" smtClean="0" sz="852" b="1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</a:t>
            </a:r>
            <a:r>
              <a:rPr lang="en-US" altLang="ko-KR" dirty="0" smtClean="0" sz="852" b="1">
                <a:solidFill>
                  <a:srgbClr val="FFFFFF"/>
                </a:solidFill>
                <a:latin typeface="Times New Roman"/>
                <a:ea typeface="Times New Roman"/>
              </a:rPr>
              <a:t>Cost Account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</a:t>
            </a:r>
            <a:r>
              <a:rPr lang="en-US" altLang="ko-KR" dirty="0" smtClean="0" sz="852" b="1">
                <a:solidFill>
                  <a:srgbClr val="FFFFFF"/>
                </a:solidFill>
                <a:latin typeface="Times New Roman"/>
                <a:ea typeface="Times New Roman"/>
              </a:rPr>
              <a:t>Cost Account </a:t>
            </a:r>
            <a:endParaRPr lang="ko-KR" altLang="en-US" dirty="0" smtClean="0" sz="852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852" b="1">
                <a:solidFill>
                  <a:srgbClr val="FFFFFF"/>
                </a:solidFill>
                <a:latin typeface="Times New Roman"/>
              </a:rPr>
              <a:t>Cost Account </a:t>
            </a:r>
            <a:endParaRPr lang="ko-KR" altLang="en-US" dirty="0" smtClean="0" sz="852" b="1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</a:t>
            </a:r>
            <a:r>
              <a:rPr lang="en-US" altLang="ko-KR" dirty="0" smtClean="0" sz="852" b="1">
                <a:solidFill>
                  <a:srgbClr val="FFFFFF"/>
                </a:solidFill>
                <a:latin typeface="Times New Roman"/>
                <a:ea typeface="Times New Roman"/>
              </a:rPr>
              <a:t>Cost Account </a:t>
            </a:r>
            <a:endParaRPr lang="ko-KR" altLang="en-US" dirty="0" smtClean="0" sz="852" b="1"/>
          </a:p>
        </p:txBody>
      </p:sp>
      <p:sp>
        <p:nvSpPr>
          <p:cNvPr id="517" name="Rect 3"/>
          <p:cNvSpPr>
            <a:spLocks noGrp="1" noChangeArrowheads="1"/>
          </p:cNvSpPr>
          <p:nvPr/>
        </p:nvSpPr>
        <p:spPr>
          <a:xfrm rot="0">
            <a:off x="3255010" y="2057400"/>
            <a:ext cx="1570990" cy="1112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</a:t>
            </a:r>
            <a:r>
              <a:rPr lang="en-US" altLang="ko-KR" dirty="0" smtClean="0" sz="852" b="1">
                <a:solidFill>
                  <a:srgbClr val="FFFFFF"/>
                </a:solidFill>
                <a:latin typeface="Times New Roman"/>
                <a:ea typeface="Times New Roman"/>
              </a:rPr>
              <a:t>Cost Account </a:t>
            </a:r>
            <a:endParaRPr lang="ko-KR" altLang="en-US" dirty="0" smtClean="0" sz="852" b="1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</a:t>
            </a:r>
            <a:r>
              <a:rPr lang="en-US" altLang="ko-KR" dirty="0" smtClean="0" sz="852" b="1">
                <a:solidFill>
                  <a:srgbClr val="FFFFFF"/>
                </a:solidFill>
                <a:latin typeface="Times New Roman"/>
                <a:ea typeface="Times New Roman"/>
              </a:rPr>
              <a:t>Cost Account </a:t>
            </a:r>
            <a:endParaRPr lang="ko-KR" altLang="en-US" dirty="0" smtClean="0" sz="852" b="1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852" b="1">
                <a:solidFill>
                  <a:srgbClr val="FFFFFF"/>
                </a:solidFill>
                <a:latin typeface="Times New Roman"/>
              </a:rPr>
              <a:t>Cost Account </a:t>
            </a:r>
            <a:endParaRPr lang="ko-KR" altLang="en-US" dirty="0" smtClean="0" sz="852" b="1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</a:t>
            </a:r>
            <a:r>
              <a:rPr lang="en-US" altLang="ko-KR" dirty="0" smtClean="0" sz="852" b="1">
                <a:solidFill>
                  <a:srgbClr val="FFFFFF"/>
                </a:solidFill>
                <a:latin typeface="Times New Roman"/>
                <a:ea typeface="Times New Roman"/>
              </a:rPr>
              <a:t>Cost Account </a:t>
            </a:r>
            <a:endParaRPr lang="ko-KR" altLang="en-US" dirty="0" smtClean="0" sz="852" b="1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34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7. Work Breakdown Structure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7.4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WBS- A Mandatory Management Tool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h)						Characteristics of a High-Quality WBS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a)							Review and signoff from top to bottom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b)						Includes logical flow and is hierarchical in nature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c)							Clear and concise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d)						Provides ability to roll-up information to higher levels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e)							Receives 100% team buy-in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f)								Should have at least 2 levels: Level 1 defines 100% of the service/product/result;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Level 2 defines the deliverables in terms of work (groupings)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g)						Project Management (and sub-contract management) at Level 2.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h)						The deliverables in the WBS must match the scope or contract (WBS should not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contain work that is not defined in the scope – Scope should not describe work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not contained in the WBS)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i)								All deliverables should be accounted for regardless of responsibility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j)								Every WBS element should be clearly defined – or should be clarified in the WBS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Dictionary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k)						Features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The WBS should contains 100% of the work defined by the scope or contract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Development of WBS should involve the entire project team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Should be deliverable-oriented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Should captures all deliverables (Internal, External, Interim) in terms of work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completed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l)								Usefulness 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248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Should define the context of the project and clarifies the work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Should communicates project scope to all stakeholders in terms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 to be completed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Is “in sync” with the scope statement and project schedule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Implies and allows for continual improvement/update of the WBS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maintain current-ness and “vitality” within the project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m)				WBS Is Not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A single document that substitutes for the project schedule or project plan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The project schedule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A listing of tasks or activities 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i)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Types of WBS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two types of Work Breakdown Structures are:  </a:t>
            </a:r>
            <a:endParaRPr lang="ko-KR" altLang="en-US" dirty="0" smtClean="0" sz="1200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a)							Program Work Breakdown Structures  </a:t>
            </a:r>
            <a:endParaRPr lang="ko-KR" altLang="en-US" dirty="0" smtClean="0" sz="1200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b)						Contract Work Breakdown Structures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a)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Contract WBS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Contract WBS extends the Program WBS to a lower level in order to provide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and cost information to the Government. It includes all the elements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products (e.g., hardware, software, data, or services) that are the responsibility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contractor.  It must be consistent with the Program WBS.  </a:t>
            </a:r>
            <a:endParaRPr lang="ko-KR" altLang="en-US" dirty="0" smtClean="0" sz="1200"/>
          </a:p>
          <a:p>
            <a:pPr marL="0" indent="0" defTabSz="15240" algn="l">
              <a:lnSpc>
                <a:spcPts val="18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249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gets paid into the company’s bank account thereby increasing cash flow which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achieving one of the company’s objectives.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Sometimes the projects are much more directly aimed at corporate goals -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opening a new factory or launching a new product - spring to mind.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common elements of the projects are that they run simultaneously or 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least overlap with each other, they share resources and are supposed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generate some income. One project being cancelled does not necessarily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 the organization’s general direction. These types of programs run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ever and need have no end date. The projects are separate in that there need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not be logical links between projects. Whilst they share the same resources,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delays in one project need not cause delays in others.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The Mega Project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management of a portfolio of projects towards one specific objective;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Program management can also mean one very large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The USA’s Man on the Moon Project was such a program. In this sense the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term program indicates one very large project which is made up from a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number of components. Within the Apollo program there were many projects: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the Lunar Lander, the Orbiter, the Launcher and the Control Systems were all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projects which were large, complex and interesting. Polaris and the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Manhattan project (which resulted in the nuclear bomb) are other famous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projects large enough to be called programs. Therefore, particularly in USA,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the word program refers to a series of projects which make up one large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project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program is usually reflected in the management structure as there will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program manager to whom the project managers will report. Said program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 or sometimes program director will concern himself with recruiting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maintaining his project management teams and on integrating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deliverables of each project into one overall program. In this meaning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program management there is likely to be one physical deliverable.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sorts of programs end. There will be a time when the overall objective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has been achieved and the program and all of its constituent projects are over.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projects within this type of program are often linked. Delays with one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often cause knock on effects with others due to logical links between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tasks in both projects.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 if the moon rocket launch pad project was delayed, it would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delay the testing of the moon rocket itself. The Beirut Shopping Mall will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little use without the water treatment plant and the new sewer scheme. Such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1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Contract WBS: Contractor's Responsibility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Contractors may extend the work breakdown structure to whatever level they feel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necessary to manage the program. Contractors also use the Contract WBS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define work packages. Work packages are:  </a:t>
            </a:r>
            <a:endParaRPr lang="ko-KR" altLang="en-US" dirty="0" smtClean="0" sz="1200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Discrete portions of the project that can be charged to a single organization.  </a:t>
            </a:r>
            <a:endParaRPr lang="ko-KR" altLang="en-US" dirty="0" smtClean="0" sz="1200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Building blocks for program management and cost reporting.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Remember that a Contract WBS:  </a:t>
            </a:r>
            <a:endParaRPr lang="ko-KR" altLang="en-US" dirty="0" smtClean="0" sz="1200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Is prepared and maintained by each contractor working on different portions </a:t>
            </a:r>
            <a:endParaRPr lang="ko-KR" altLang="en-US" dirty="0" smtClean="0" sz="1200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program.  </a:t>
            </a:r>
            <a:endParaRPr lang="ko-KR" altLang="en-US" dirty="0" smtClean="0" sz="1200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Includes the number of levels thought sufficient by the contractor to manage </a:t>
            </a:r>
            <a:endParaRPr lang="ko-KR" altLang="en-US" dirty="0" smtClean="0" sz="1200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program.  </a:t>
            </a:r>
            <a:endParaRPr lang="ko-KR" altLang="en-US" dirty="0" smtClean="0" sz="1200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Must be updated if changes are made to the Program WBS.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b)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Program WBS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Program WBS is defined as "the work breakdown that covers the acquisition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specific defense materiel item and is related to contractual effort."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Program WBS is:  </a:t>
            </a:r>
            <a:endParaRPr lang="ko-KR" altLang="en-US" dirty="0" smtClean="0" sz="1200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Tailored to each specific program.  </a:t>
            </a:r>
            <a:endParaRPr lang="ko-KR" altLang="en-US" dirty="0" smtClean="0" sz="1200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Prepared and maintained by the Government.  </a:t>
            </a:r>
            <a:endParaRPr lang="ko-KR" altLang="en-US" dirty="0" smtClean="0" sz="1200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Provides a basis for developing the Contract WBS.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Program WBS Levels </a:t>
            </a:r>
            <a:endParaRPr lang="ko-KR" altLang="en-US" dirty="0" smtClean="0" sz="1200" b="1"/>
          </a:p>
          <a:p>
            <a:pPr marL="0" indent="0" defTabSz="1524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250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9975" y="3081655"/>
            <a:ext cx="5614035" cy="361759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Typically, a Program WBS consists of the upper three levels. </a:t>
            </a:r>
            <a:endParaRPr lang="ko-KR" altLang="en-US" dirty="0" smtClean="0" sz="1200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WBS Level 1: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entire defense materiel item. </a:t>
            </a:r>
            <a:endParaRPr lang="ko-KR" altLang="en-US" dirty="0" smtClean="0" sz="1200"/>
          </a:p>
          <a:p>
            <a:pPr marL="0" indent="0" defTabSz="15240" algn="l">
              <a:lnSpc>
                <a:spcPts val="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WBS Level 2: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Major elements of the defense materiel item, which are subordinate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Level 1. </a:t>
            </a:r>
            <a:endParaRPr lang="ko-KR" altLang="en-US" dirty="0" smtClean="0" sz="1200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WBS Level 3: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Elements subordinate to Level 2 elements. </a:t>
            </a:r>
            <a:endParaRPr lang="ko-KR" altLang="en-US" dirty="0" smtClean="0" sz="1200"/>
          </a:p>
          <a:p>
            <a:pPr marL="0" indent="0" defTabSz="1524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j)								Sample WBS </a:t>
            </a:r>
            <a:endParaRPr lang="ko-KR" altLang="en-US" dirty="0" smtClean="0" sz="1200" b="1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Sample 1: A Product WBS </a:t>
            </a:r>
            <a:endParaRPr lang="ko-KR" altLang="en-US" dirty="0" smtClean="0" sz="1200" b="1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02" b="1">
                <a:solidFill>
                  <a:srgbClr val="000000"/>
                </a:solidFill>
                <a:latin typeface="Times New Roman"/>
                <a:ea typeface="Times New Roman"/>
              </a:rPr>
              <a:t>Software </a:t>
            </a:r>
            <a:endParaRPr lang="ko-KR" altLang="en-US" dirty="0" smtClean="0" sz="1302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02" b="1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endParaRPr lang="ko-KR" altLang="en-US" dirty="0" smtClean="0" sz="1302" b="1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</a:t>
            </a:r>
            <a:r>
              <a:rPr lang="en-US" altLang="ko-KR" dirty="0" smtClean="0" sz="1302">
                <a:solidFill>
                  <a:srgbClr val="000000"/>
                </a:solidFill>
                <a:latin typeface="Times New Roman"/>
                <a:ea typeface="Times New Roman"/>
              </a:rPr>
              <a:t>Design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</a:t>
            </a:r>
            <a:r>
              <a:rPr lang="en-US" altLang="ko-KR" dirty="0" smtClean="0" sz="1302">
                <a:solidFill>
                  <a:srgbClr val="000000"/>
                </a:solidFill>
                <a:latin typeface="Times New Roman"/>
                <a:ea typeface="Times New Roman"/>
              </a:rPr>
              <a:t>Software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</a:t>
            </a:r>
            <a:r>
              <a:rPr lang="en-US" altLang="ko-KR" dirty="0" smtClean="0" sz="1152">
                <a:solidFill>
                  <a:srgbClr val="000000"/>
                </a:solidFill>
                <a:latin typeface="Times New Roman"/>
                <a:ea typeface="Times New Roman"/>
              </a:rPr>
              <a:t>Documentation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</a:t>
            </a:r>
            <a:r>
              <a:rPr lang="en-US" altLang="ko-KR" dirty="0" smtClean="0" sz="1302">
                <a:solidFill>
                  <a:srgbClr val="000000"/>
                </a:solidFill>
                <a:latin typeface="Times New Roman"/>
                <a:ea typeface="Times New Roman"/>
              </a:rPr>
              <a:t>Training &amp;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</a:t>
            </a:r>
            <a:r>
              <a:rPr lang="en-US" altLang="ko-KR" dirty="0" smtClean="0" sz="1302">
                <a:solidFill>
                  <a:srgbClr val="000000"/>
                </a:solidFill>
                <a:latin typeface="Times New Roman"/>
                <a:ea typeface="Times New Roman"/>
              </a:rPr>
              <a:t>Project  </a:t>
            </a:r>
            <a:endParaRPr lang="ko-KR" altLang="en-US" dirty="0" smtClean="0" sz="1302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</a:t>
            </a:r>
            <a:r>
              <a:rPr lang="en-US" altLang="ko-KR" dirty="0" smtClean="0" sz="1302">
                <a:solidFill>
                  <a:srgbClr val="000000"/>
                </a:solidFill>
                <a:latin typeface="Times New Roman"/>
                <a:ea typeface="Times New Roman"/>
              </a:rPr>
              <a:t>&amp;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</a:t>
            </a:r>
            <a:r>
              <a:rPr lang="en-US" altLang="ko-KR" dirty="0" smtClean="0" sz="1302">
                <a:solidFill>
                  <a:srgbClr val="000000"/>
                </a:solidFill>
                <a:latin typeface="Times New Roman"/>
                <a:ea typeface="Times New Roman"/>
              </a:rPr>
              <a:t>System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302">
                <a:solidFill>
                  <a:srgbClr val="000000"/>
                </a:solidFill>
                <a:latin typeface="Times New Roman"/>
                <a:ea typeface="Times New Roman"/>
              </a:rPr>
              <a:t>BPR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</a:t>
            </a:r>
            <a:r>
              <a:rPr lang="en-US" altLang="ko-KR" dirty="0" smtClean="0" sz="1302">
                <a:solidFill>
                  <a:srgbClr val="000000"/>
                </a:solidFill>
                <a:latin typeface="Times New Roman"/>
                <a:ea typeface="Times New Roman"/>
              </a:rPr>
              <a:t>Management</a:t>
            </a:r>
            <a:endParaRPr lang="ko-KR" altLang="en-US" dirty="0" smtClean="0" sz="1302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</a:t>
            </a:r>
            <a:r>
              <a:rPr lang="en-US" altLang="ko-KR" dirty="0" smtClean="0" sz="1302">
                <a:solidFill>
                  <a:srgbClr val="000000"/>
                </a:solidFill>
                <a:latin typeface="Times New Roman"/>
                <a:ea typeface="Times New Roman"/>
              </a:rPr>
              <a:t>Engineering </a:t>
            </a:r>
            <a:endParaRPr lang="ko-KR" altLang="en-US" dirty="0" smtClean="0" sz="1302"/>
          </a:p>
          <a:p>
            <a:pPr marL="0" indent="0" defTabSz="1524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What About? </a:t>
            </a:r>
            <a:endParaRPr lang="ko-KR" altLang="en-US" dirty="0" smtClean="0" sz="1200" u="sng" b="1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</a:t>
            </a:r>
            <a:r>
              <a:rPr lang="en-US" altLang="ko-KR" dirty="0" smtClean="0" sz="1997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</a:rPr>
              <a:t>										Prototyping </a:t>
            </a:r>
            <a:endParaRPr lang="ko-KR" altLang="en-US" dirty="0" smtClean="0" sz="900" b="1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</a:t>
            </a:r>
            <a:r>
              <a:rPr lang="en-US" altLang="ko-KR" dirty="0" smtClean="0" sz="1997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</a:rPr>
              <a:t>										Testing </a:t>
            </a:r>
            <a:endParaRPr lang="ko-KR" altLang="en-US" dirty="0" smtClean="0" sz="900" b="1"/>
          </a:p>
          <a:p>
            <a:pPr marL="0" indent="0" defTabSz="1524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</a:t>
            </a:r>
            <a:r>
              <a:rPr lang="en-US" altLang="ko-KR" dirty="0" smtClean="0" sz="1997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</a:rPr>
              <a:t>										User Acceptance </a:t>
            </a:r>
            <a:endParaRPr lang="ko-KR" altLang="en-US" dirty="0" smtClean="0" sz="900" b="1"/>
          </a:p>
          <a:p>
            <a:pPr marL="0" indent="0" defTabSz="1524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</a:t>
            </a:r>
            <a:r>
              <a:rPr lang="en-US" altLang="ko-KR" dirty="0" smtClean="0" sz="1997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</a:rPr>
              <a:t>										Life-cycle Management </a:t>
            </a:r>
            <a:endParaRPr lang="ko-KR" altLang="en-US" dirty="0" smtClean="0" sz="900" b="1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</a:t>
            </a:r>
            <a:r>
              <a:rPr lang="en-US" altLang="ko-KR" dirty="0" smtClean="0" sz="1997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</a:rPr>
              <a:t>										Warranty </a:t>
            </a:r>
            <a:endParaRPr lang="ko-KR" altLang="en-US" dirty="0" smtClean="0" sz="900" b="1"/>
          </a:p>
          <a:p>
            <a:pPr marL="0" indent="0" defTabSz="15240" algn="l">
              <a:lnSpc>
                <a:spcPts val="18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251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526" name="Rect 3"/>
          <p:cNvSpPr>
            <a:spLocks noGrp="1" noChangeArrowheads="1"/>
          </p:cNvSpPr>
          <p:nvPr/>
        </p:nvSpPr>
        <p:spPr>
          <a:xfrm rot="0">
            <a:off x="4839970" y="4922520"/>
            <a:ext cx="796925" cy="182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302">
                <a:solidFill>
                  <a:srgbClr val="000000"/>
                </a:solidFill>
                <a:latin typeface="Times New Roman"/>
              </a:rPr>
              <a:t>Web based </a:t>
            </a:r>
            <a:endParaRPr lang="ko-KR" altLang="en-US" dirty="0" smtClean="0" sz="1302"/>
          </a:p>
        </p:txBody>
      </p:sp>
      <p:sp>
        <p:nvSpPr>
          <p:cNvPr id="527" name="Rect 3"/>
          <p:cNvSpPr>
            <a:spLocks noGrp="1" noChangeArrowheads="1"/>
          </p:cNvSpPr>
          <p:nvPr/>
        </p:nvSpPr>
        <p:spPr>
          <a:xfrm rot="0">
            <a:off x="1905000" y="5099050"/>
            <a:ext cx="3737610" cy="137477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997">
                <a:solidFill>
                  <a:srgbClr val="000000"/>
                </a:solidFill>
                <a:latin typeface="Times New Roman"/>
              </a:rPr>
              <a:t>–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</a:rPr>
              <a:t>										Requirements </a:t>
            </a:r>
            <a:endParaRPr lang="ko-KR" altLang="en-US" dirty="0" smtClean="0" sz="900" b="1"/>
          </a:p>
          <a:p>
            <a:pPr marL="0" indent="0" defTabSz="1524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02">
                <a:solidFill>
                  <a:srgbClr val="000000"/>
                </a:solidFill>
                <a:latin typeface="Times New Roman"/>
                <a:ea typeface="Times New Roman"/>
              </a:rPr>
              <a:t>Classroom </a:t>
            </a:r>
            <a:endParaRPr lang="ko-KR" altLang="en-US" dirty="0" smtClean="0" sz="1302"/>
          </a:p>
          <a:p>
            <a:pPr marL="0" indent="0" defTabSz="15240" algn="l">
              <a:lnSpc>
                <a:spcPts val="4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02">
                <a:solidFill>
                  <a:srgbClr val="000000"/>
                </a:solidFill>
                <a:latin typeface="Times New Roman"/>
                <a:ea typeface="Times New Roman"/>
              </a:rPr>
              <a:t>Hands-on </a:t>
            </a:r>
            <a:endParaRPr lang="ko-KR" altLang="en-US" dirty="0" smtClean="0" sz="1302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030" y="1831975"/>
            <a:ext cx="6842760" cy="4983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WBS Sample 2: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System Development Projects </a:t>
            </a:r>
            <a:endParaRPr lang="ko-KR" altLang="en-US" dirty="0" smtClean="0" sz="1200" b="1"/>
          </a:p>
          <a:p>
            <a:pPr marL="0" indent="0" defTabSz="15240" algn="l">
              <a:lnSpc>
                <a:spcPts val="6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Level 1 </a:t>
            </a:r>
            <a:endParaRPr lang="ko-KR" altLang="en-US" dirty="0" smtClean="0" sz="1397" b="1"/>
          </a:p>
          <a:p>
            <a:pPr marL="0" indent="0" defTabSz="1524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Hardware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Mgt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Test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Mgt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1.4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1.5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1.6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  Level 3 </a:t>
            </a:r>
            <a:endParaRPr lang="ko-KR" altLang="en-US" dirty="0" smtClean="0" sz="1200" b="1"/>
          </a:p>
          <a:p>
            <a:pPr marL="0" indent="0" defTabSz="15240" algn="l">
              <a:lnSpc>
                <a:spcPts val="8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1.1.2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1.2.2 </a:t>
            </a:r>
            <a:endParaRPr lang="ko-KR" altLang="en-US" dirty="0" smtClean="0" sz="1200"/>
          </a:p>
          <a:p>
            <a:pPr marL="0" indent="0" defTabSz="15240" algn="l">
              <a:lnSpc>
                <a:spcPts val="6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Level 4 </a:t>
            </a:r>
            <a:endParaRPr lang="ko-KR" altLang="en-US" dirty="0" smtClean="0" sz="1200" b="1"/>
          </a:p>
          <a:p>
            <a:pPr marL="0" indent="0" defTabSz="15240" algn="l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Level 5 </a:t>
            </a:r>
            <a:endParaRPr lang="ko-KR" altLang="en-US" dirty="0" smtClean="0" sz="1200" b="1"/>
          </a:p>
          <a:p>
            <a:pPr marL="0" indent="0" defTabSz="15240" algn="l">
              <a:lnSpc>
                <a:spcPts val="19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252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530" name="Rect 3"/>
          <p:cNvSpPr>
            <a:spLocks noGrp="1" noChangeArrowheads="1"/>
          </p:cNvSpPr>
          <p:nvPr/>
        </p:nvSpPr>
        <p:spPr>
          <a:xfrm rot="0">
            <a:off x="5828030" y="2212975"/>
            <a:ext cx="704850" cy="198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</a:rPr>
              <a:t>  Level 2 </a:t>
            </a:r>
            <a:endParaRPr lang="ko-KR" altLang="en-US" dirty="0" smtClean="0" sz="1397" b="1"/>
          </a:p>
        </p:txBody>
      </p:sp>
      <p:sp>
        <p:nvSpPr>
          <p:cNvPr id="531" name="Rect 3"/>
          <p:cNvSpPr>
            <a:spLocks noGrp="1" noChangeArrowheads="1"/>
          </p:cNvSpPr>
          <p:nvPr/>
        </p:nvSpPr>
        <p:spPr>
          <a:xfrm rot="0">
            <a:off x="1450975" y="2057400"/>
            <a:ext cx="2536825" cy="441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endParaRPr lang="ko-KR" altLang="en-US" dirty="0" smtClean="0" sz="1200" b="1"/>
          </a:p>
          <a:p>
            <a:pPr marL="0" indent="0" defTabSz="15240" algn="l">
              <a:lnSpc>
                <a:spcPts val="25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1.1.2.1 </a:t>
            </a:r>
            <a:endParaRPr lang="ko-KR" altLang="en-US" dirty="0" smtClean="0" sz="1200"/>
          </a:p>
          <a:p>
            <a:pPr marL="0" indent="0" defTabSz="15240" algn="l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1.1.2.1.1 </a:t>
            </a:r>
            <a:endParaRPr lang="ko-KR" altLang="en-US" dirty="0" smtClean="0" sz="1200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575" y="1718945"/>
            <a:ext cx="5986145" cy="384683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WBS Sample 3: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Software/Hardware System Development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152" b="1">
                <a:solidFill>
                  <a:srgbClr val="000000"/>
                </a:solidFill>
                <a:latin typeface="Times New Roman"/>
                <a:ea typeface="Times New Roman"/>
              </a:rPr>
              <a:t>Project A </a:t>
            </a:r>
            <a:endParaRPr lang="ko-KR" altLang="en-US" dirty="0" smtClean="0" sz="1152" b="1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9A00"/>
                </a:solidFill>
                <a:latin typeface="Times New Roman"/>
                <a:ea typeface="Times New Roman"/>
              </a:rPr>
              <a:t>1.1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 b="1">
                <a:solidFill>
                  <a:srgbClr val="FF9A00"/>
                </a:solidFill>
                <a:latin typeface="Times New Roman"/>
                <a:ea typeface="Times New Roman"/>
              </a:rPr>
              <a:t>1.2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 b="1">
                <a:solidFill>
                  <a:srgbClr val="FF9A00"/>
                </a:solidFill>
                <a:latin typeface="Times New Roman"/>
                <a:ea typeface="Times New Roman"/>
              </a:rPr>
              <a:t>1.3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</a:t>
            </a:r>
            <a:r>
              <a:rPr lang="en-US" altLang="ko-KR" dirty="0" smtClean="0" sz="1200" b="1">
                <a:solidFill>
                  <a:srgbClr val="FF9A00"/>
                </a:solidFill>
                <a:latin typeface="Times New Roman"/>
                <a:ea typeface="Times New Roman"/>
              </a:rPr>
              <a:t>1.4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FF9A00"/>
                </a:solidFill>
                <a:latin typeface="Times New Roman"/>
                <a:ea typeface="Times New Roman"/>
              </a:rPr>
              <a:t>1.6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 b="1">
                <a:solidFill>
                  <a:srgbClr val="FF9A00"/>
                </a:solidFill>
                <a:latin typeface="Times New Roman"/>
                <a:ea typeface="Times New Roman"/>
              </a:rPr>
              <a:t>1.8</a:t>
            </a:r>
            <a:endParaRPr lang="ko-KR" altLang="en-US" dirty="0" smtClean="0" sz="1200" b="1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Project  </a:t>
            </a:r>
            <a:endParaRPr lang="ko-KR" altLang="en-US" dirty="0" smtClean="0" sz="900" b="1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Mgt. </a:t>
            </a:r>
            <a:endParaRPr lang="ko-KR" altLang="en-US" dirty="0" smtClean="0" sz="900" b="1"/>
          </a:p>
          <a:p>
            <a:pPr marL="0" indent="0" defTabSz="1524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Software </a:t>
            </a:r>
            <a:endParaRPr lang="ko-KR" altLang="en-US" dirty="0" smtClean="0" sz="9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Build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</a:t>
            </a:r>
            <a:r>
              <a:rPr lang="en-US" altLang="ko-KR" dirty="0" smtClean="0" sz="1200" b="1">
                <a:solidFill>
                  <a:srgbClr val="FF9A00"/>
                </a:solidFill>
                <a:latin typeface="Times New Roman"/>
                <a:ea typeface="Times New Roman"/>
              </a:rPr>
              <a:t>1.3.1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Unit  </a:t>
            </a:r>
            <a:endParaRPr lang="ko-KR" altLang="en-US" dirty="0" smtClean="0" sz="9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Testing </a:t>
            </a:r>
            <a:endParaRPr lang="ko-KR" altLang="en-US" dirty="0" smtClean="0" sz="9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Software </a:t>
            </a:r>
            <a:endParaRPr lang="ko-KR" altLang="en-US" dirty="0" smtClean="0" sz="9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Design </a:t>
            </a:r>
            <a:endParaRPr lang="ko-KR" altLang="en-US" dirty="0" smtClean="0" sz="900" b="1"/>
          </a:p>
          <a:p>
            <a:pPr marL="0" indent="0" defTabSz="15240" algn="l">
              <a:lnSpc>
                <a:spcPts val="13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READING REFERENCE: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For detailed reading refer to: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(i)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 Chapter No. 6 entitled “How to handle large projects: Divide and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Conquer” of “Software Project management – A Practitioner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Approach by E. M. BENNATAN.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(ii)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Chapter 5 entitled Software Project Planning” of: SE–A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Practitioner Approach by Roger S. Pressman.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(iii)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Chapter 7 entitled “Software Project Estimation: Tools and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Techniques by NIIT </a:t>
            </a:r>
            <a:endParaRPr lang="ko-KR" altLang="en-US" dirty="0" smtClean="0" sz="1200" b="1"/>
          </a:p>
          <a:p>
            <a:pPr marL="0" indent="0" defTabSz="15240" algn="l">
              <a:lnSpc>
                <a:spcPts val="9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253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534" name="Rect 3"/>
          <p:cNvSpPr>
            <a:spLocks noGrp="1" noChangeArrowheads="1"/>
          </p:cNvSpPr>
          <p:nvPr/>
        </p:nvSpPr>
        <p:spPr>
          <a:xfrm rot="0">
            <a:off x="6477000" y="2621280"/>
            <a:ext cx="613410" cy="12827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535" name="Rect 3"/>
          <p:cNvSpPr>
            <a:spLocks noGrp="1" noChangeArrowheads="1"/>
          </p:cNvSpPr>
          <p:nvPr/>
        </p:nvSpPr>
        <p:spPr>
          <a:xfrm rot="0">
            <a:off x="5763895" y="2599690"/>
            <a:ext cx="455295" cy="259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</a:rPr>
              <a:t>Support </a:t>
            </a:r>
            <a:endParaRPr lang="ko-KR" altLang="en-US" dirty="0" smtClean="0" sz="9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</a:rPr>
              <a:t>Services </a:t>
            </a:r>
            <a:endParaRPr lang="ko-KR" altLang="en-US" dirty="0" smtClean="0" sz="900" b="1"/>
          </a:p>
        </p:txBody>
      </p:sp>
      <p:sp>
        <p:nvSpPr>
          <p:cNvPr id="536" name="Rect 3"/>
          <p:cNvSpPr>
            <a:spLocks noGrp="1" noChangeArrowheads="1"/>
          </p:cNvSpPr>
          <p:nvPr/>
        </p:nvSpPr>
        <p:spPr>
          <a:xfrm rot="0">
            <a:off x="4248785" y="2127250"/>
            <a:ext cx="1939925" cy="75628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9A00"/>
                </a:solidFill>
                <a:latin typeface="Times New Roman"/>
                <a:ea typeface="Times New Roman"/>
              </a:rPr>
              <a:t>1.7 </a:t>
            </a:r>
            <a:endParaRPr lang="ko-KR" altLang="en-US" dirty="0" smtClean="0" sz="1200" b="1"/>
          </a:p>
          <a:p>
            <a:pPr marL="0" indent="0" defTabSz="1524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</a:rPr>
              <a:t>Deliverables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System </a:t>
            </a:r>
            <a:endParaRPr lang="ko-KR" altLang="en-US" dirty="0" smtClean="0" sz="900" b="1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Test </a:t>
            </a:r>
            <a:endParaRPr lang="ko-KR" altLang="en-US" dirty="0" smtClean="0" sz="900" b="1"/>
          </a:p>
        </p:txBody>
      </p:sp>
      <p:sp>
        <p:nvSpPr>
          <p:cNvPr id="537" name="Rect 3"/>
          <p:cNvSpPr>
            <a:spLocks noGrp="1" noChangeArrowheads="1"/>
          </p:cNvSpPr>
          <p:nvPr/>
        </p:nvSpPr>
        <p:spPr>
          <a:xfrm rot="0">
            <a:off x="2109470" y="1953895"/>
            <a:ext cx="4907915" cy="245046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452" b="1">
                <a:solidFill>
                  <a:srgbClr val="000000"/>
                </a:solidFill>
                <a:latin typeface="Times New Roman"/>
                <a:ea typeface="Times New Roman"/>
              </a:rPr>
              <a:t>Level 1 </a:t>
            </a:r>
            <a:endParaRPr lang="ko-KR" altLang="en-US" dirty="0" smtClean="0" sz="1452" b="1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9A00"/>
                </a:solidFill>
                <a:latin typeface="Times New Roman"/>
                <a:ea typeface="Times New Roman"/>
              </a:rPr>
              <a:t>1.5</a:t>
            </a:r>
            <a:endParaRPr lang="ko-KR" altLang="en-US" dirty="0" smtClean="0" sz="1200" b="1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</a:rPr>
              <a:t>Systems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Software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Hardware</a:t>
            </a:r>
            <a:endParaRPr lang="ko-KR" altLang="en-US" dirty="0" smtClean="0" sz="900" b="1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Engr. </a:t>
            </a:r>
            <a:endParaRPr lang="ko-KR" altLang="en-US" dirty="0" smtClean="0" sz="900" b="1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452" b="1">
                <a:solidFill>
                  <a:srgbClr val="000000"/>
                </a:solidFill>
                <a:latin typeface="Times New Roman"/>
                <a:ea typeface="Times New Roman"/>
              </a:rPr>
              <a:t>Level 2 </a:t>
            </a:r>
            <a:endParaRPr lang="ko-KR" altLang="en-US" dirty="0" smtClean="0" sz="1452" b="1"/>
          </a:p>
          <a:p>
            <a:pPr marL="0" indent="0" defTabSz="15240" algn="l">
              <a:lnSpc>
                <a:spcPts val="4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9A00"/>
                </a:solidFill>
                <a:latin typeface="Times New Roman"/>
                <a:ea typeface="Times New Roman"/>
              </a:rPr>
              <a:t>1.3.2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452" b="1">
                <a:solidFill>
                  <a:srgbClr val="000000"/>
                </a:solidFill>
                <a:latin typeface="Times New Roman"/>
                <a:ea typeface="Times New Roman"/>
              </a:rPr>
              <a:t>Level 3 </a:t>
            </a:r>
            <a:endParaRPr lang="ko-KR" altLang="en-US" dirty="0" smtClean="0" sz="1452" b="1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9A00"/>
                </a:solidFill>
                <a:latin typeface="Times New Roman"/>
                <a:ea typeface="Times New Roman"/>
              </a:rPr>
              <a:t>1.3.3</a:t>
            </a:r>
            <a:endParaRPr lang="ko-KR" altLang="en-US" dirty="0" smtClean="0" sz="1200" b="1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3102610"/>
            <a:ext cx="5943600" cy="390461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35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7. Work Breakdown Structure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7.5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WBS- A Mandatory Management Tool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Sample WBS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Sample 1: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These two graphics illustrate approaching the WBS as a parts list or as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 list </a:t>
            </a:r>
            <a:endParaRPr lang="ko-KR" altLang="en-US" dirty="0" smtClean="0" sz="1200"/>
          </a:p>
          <a:p>
            <a:pPr marL="0" indent="0" defTabSz="15240" algn="l">
              <a:lnSpc>
                <a:spcPts val="48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254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1438910"/>
            <a:ext cx="5715000" cy="38582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Sample 2: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WBS of Manufacturing of a Mountain Bike </a:t>
            </a:r>
            <a:endParaRPr lang="ko-KR" altLang="en-US" dirty="0" smtClean="0" sz="1200"/>
          </a:p>
          <a:p>
            <a:pPr marL="0" indent="0" defTabSz="15240" algn="l">
              <a:lnSpc>
                <a:spcPts val="60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255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5065" y="3547745"/>
            <a:ext cx="5785485" cy="270700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4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1265" y="6309360"/>
            <a:ext cx="438785" cy="17399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4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8950" y="6309360"/>
            <a:ext cx="438785" cy="17399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13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Sample 3: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This illustrates an example of Ordnance System WBS </a:t>
            </a:r>
            <a:endParaRPr lang="ko-KR" altLang="en-US" dirty="0" smtClean="0" sz="1200"/>
          </a:p>
          <a:p>
            <a:pPr marL="0" indent="0" defTabSz="15240" algn="l">
              <a:lnSpc>
                <a:spcPts val="5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256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1895" y="3386455"/>
            <a:ext cx="5398135" cy="22225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6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1895" y="6632575"/>
            <a:ext cx="5398135" cy="23177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list of activities is often called a Work Breakdown Structure (WBS). The goal is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integrate the WBS, the schedule, and the budget into a written plan.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WBS reflects activities associated with overall project management, requirements,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design, implementation, transition management, testing, training, installation,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maintenance.  The project manager is responsible for defining all top level  tasks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associated with a project and then further decomposing them as planning continues.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activities list is typically shown in one of two ways.  It can be shown as an outline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can be graphically presented.  Two samples of an activities list (WBS) are shown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below. </a:t>
            </a:r>
            <a:endParaRPr lang="ko-KR" altLang="en-US" dirty="0" smtClean="0" sz="1200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1.1.1 Develop Project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1.1.2 Update Project Plan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Track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1.2.1 Prepare status reports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1.2.2 Collect/analyze project metrics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 Quality Activities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1.3.1 Prepare QA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1.3.2 Conduct Reviews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1.3.3 Conduct Audits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1.4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 Configuration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1.4.1 Prepare CM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1.4.2 Develop Project Library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1.4.3 Manage Change Board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1.4.4 Maintain Configuration Items </a:t>
            </a:r>
            <a:endParaRPr lang="ko-KR" altLang="en-US" dirty="0" smtClean="0" sz="1200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</a:t>
            </a:r>
            <a:endParaRPr lang="ko-KR" altLang="en-US" dirty="0" smtClean="0" sz="1200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Prepare Preliminary Design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2.1.1 Develop Enterprise Architecture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2.1.2 Prepare Data Flow Diagrams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2.1.3 Prepare Logical Data Model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Prepare Detailed Design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2.2.1 Prepare Physical Data Model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2.2.2 Prepare Data Dictionary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 Design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2.3.1 Develop Design Specification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2.4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Review Design </a:t>
            </a:r>
            <a:endParaRPr lang="ko-KR" altLang="en-US" dirty="0" smtClean="0" sz="1200"/>
          </a:p>
          <a:p>
            <a:pPr marL="0" indent="0" defTabSz="1524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257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1895" y="932815"/>
            <a:ext cx="5398135" cy="22225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8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1895" y="4352290"/>
            <a:ext cx="5398135" cy="23177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8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1895" y="5507990"/>
            <a:ext cx="5398135" cy="2311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8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1895" y="7010400"/>
            <a:ext cx="5398135" cy="23177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DEVELOPMENT/INTEGRATION </a:t>
            </a:r>
            <a:endParaRPr lang="ko-KR" altLang="en-US" dirty="0" smtClean="0" sz="1200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3.1.1 Develop Server Application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3.1.2 Develop User Interface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3.1.3 Develop XYZ Interface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Procure Hardware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3.2.1 Procure Server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3.2.2 Procure Workstations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Procure Software Packages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3.3.1 Procure Database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3.3.2 Procure User Interface Building Tool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3.3.3 Procure Operating System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3.4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 Integration Testing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3.5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Convert Data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3.5.1 Develop Conversion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3.6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 User Manual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3.7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Transition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4.0 ACCEPTANCE TESTING </a:t>
            </a:r>
            <a:endParaRPr lang="ko-KR" altLang="en-US" dirty="0" smtClean="0" sz="1200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 Acceptance Test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Conduct Acceptance Test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 Test Report </a:t>
            </a:r>
            <a:endParaRPr lang="ko-KR" altLang="en-US" dirty="0" smtClean="0" sz="1200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5.0 INSTALLATION </a:t>
            </a:r>
            <a:endParaRPr lang="ko-KR" altLang="en-US" dirty="0" smtClean="0" sz="1200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 Installation Plan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Site Preparation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Install at Locations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5.3.1 Headquarters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5.3.2 Site 1 </a:t>
            </a:r>
            <a:endParaRPr lang="ko-KR" altLang="en-US" dirty="0" smtClean="0" sz="1200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6.0 MAINTENANCE </a:t>
            </a:r>
            <a:endParaRPr lang="ko-KR" altLang="en-US" dirty="0" smtClean="0" sz="1200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Hardware Maintenance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Maintenance </a:t>
            </a:r>
            <a:endParaRPr lang="ko-KR" altLang="en-US" dirty="0" smtClean="0" sz="1200"/>
          </a:p>
          <a:p>
            <a:pPr marL="0" indent="0" defTabSz="15240" algn="l">
              <a:lnSpc>
                <a:spcPts val="10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258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236595" y="-880110"/>
            <a:ext cx="14142086" cy="1085913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Sample 4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Sometimes, instead of depicting the WBS as an outline, it is shown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graphically, as below: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WBS </a:t>
            </a:r>
            <a:endParaRPr lang="ko-KR" altLang="en-US" dirty="0" smtClean="0" sz="1200" b="1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97" b="1">
                <a:solidFill>
                  <a:srgbClr val="FFFFFF"/>
                </a:solidFill>
                <a:latin typeface="Times New Roman"/>
                <a:ea typeface="Times New Roman"/>
              </a:rPr>
              <a:t>Work Breakdown</a:t>
            </a:r>
            <a:endParaRPr lang="ko-KR" altLang="en-US" dirty="0" smtClean="0" sz="997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97" b="1">
                <a:solidFill>
                  <a:srgbClr val="FFFFFF"/>
                </a:solidFill>
                <a:latin typeface="Times New Roman"/>
                <a:ea typeface="Times New Roman"/>
              </a:rPr>
              <a:t>Schedule (WBS)</a:t>
            </a:r>
            <a:endParaRPr lang="ko-KR" altLang="en-US" dirty="0" smtClean="0" sz="997" b="1"/>
          </a:p>
          <a:p>
            <a:pPr marL="0" indent="0" defTabSz="1524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Management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Installation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Maintenance</a:t>
            </a:r>
            <a:endParaRPr lang="ko-KR" altLang="en-US" dirty="0" smtClean="0" sz="703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Prepare</a:t>
            </a:r>
            <a:endParaRPr lang="ko-KR" altLang="en-US" dirty="0" smtClean="0" sz="703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Plan Project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Preliminary</a:t>
            </a:r>
            <a:endParaRPr lang="ko-KR" altLang="en-US" dirty="0" smtClean="0" sz="703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Develop Project Plan</a:t>
            </a:r>
            <a:endParaRPr lang="ko-KR" altLang="en-US" dirty="0" smtClean="0" sz="703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Update Project Plan</a:t>
            </a:r>
            <a:endParaRPr lang="ko-KR" altLang="en-US" dirty="0" smtClean="0" sz="703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Track Project</a:t>
            </a:r>
            <a:endParaRPr lang="ko-KR" altLang="en-US" dirty="0" smtClean="0" sz="703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Prepare status report</a:t>
            </a:r>
            <a:endParaRPr lang="ko-KR" altLang="en-US" dirty="0" smtClean="0" sz="703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Collect/analyze</a:t>
            </a:r>
            <a:endParaRPr lang="ko-KR" altLang="en-US" dirty="0" smtClean="0" sz="703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project metrics</a:t>
            </a:r>
            <a:endParaRPr lang="ko-KR" altLang="en-US" dirty="0" smtClean="0" sz="703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Perform Quality</a:t>
            </a:r>
            <a:endParaRPr lang="ko-KR" altLang="en-US" dirty="0" smtClean="0" sz="703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Activities</a:t>
            </a:r>
            <a:endParaRPr lang="ko-KR" altLang="en-US" dirty="0" smtClean="0" sz="703"/>
          </a:p>
          <a:p>
            <a:pPr marL="0" indent="0" defTabSz="15240" algn="l">
              <a:lnSpc>
                <a:spcPts val="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Prepare QA Plan</a:t>
            </a:r>
            <a:endParaRPr lang="ko-KR" altLang="en-US" dirty="0" smtClean="0" sz="703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Conduct Reviews</a:t>
            </a:r>
            <a:endParaRPr lang="ko-KR" altLang="en-US" dirty="0" smtClean="0" sz="703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Conduct Audits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Procure Databases</a:t>
            </a:r>
            <a:endParaRPr lang="ko-KR" altLang="en-US" dirty="0" smtClean="0" sz="703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Perform CM</a:t>
            </a:r>
            <a:endParaRPr lang="ko-KR" altLang="en-US" dirty="0" smtClean="0" sz="703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  <a:endParaRPr lang="ko-KR" altLang="en-US" dirty="0" smtClean="0" sz="703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Prepare CM Plan</a:t>
            </a:r>
            <a:endParaRPr lang="ko-KR" altLang="en-US" dirty="0" smtClean="0" sz="703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Develop Project Library</a:t>
            </a:r>
            <a:endParaRPr lang="ko-KR" altLang="en-US" dirty="0" smtClean="0" sz="703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Manage Change Board</a:t>
            </a:r>
            <a:endParaRPr lang="ko-KR" altLang="en-US" dirty="0" smtClean="0" sz="703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Maintain Configuration</a:t>
            </a:r>
            <a:endParaRPr lang="ko-KR" altLang="en-US" dirty="0" smtClean="0" sz="703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Items</a:t>
            </a:r>
            <a:endParaRPr lang="ko-KR" altLang="en-US" dirty="0" smtClean="0" sz="703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Develop Conversation</a:t>
            </a:r>
            <a:endParaRPr lang="ko-KR" altLang="en-US" dirty="0" smtClean="0" sz="703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Plan</a:t>
            </a:r>
            <a:endParaRPr lang="ko-KR" altLang="en-US" dirty="0" smtClean="0" sz="703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Develop User</a:t>
            </a:r>
            <a:endParaRPr lang="ko-KR" altLang="en-US" dirty="0" smtClean="0" sz="703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Manual</a:t>
            </a:r>
            <a:endParaRPr lang="ko-KR" altLang="en-US" dirty="0" smtClean="0" sz="703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Transition</a:t>
            </a:r>
            <a:endParaRPr lang="ko-KR" altLang="en-US" dirty="0" smtClean="0" sz="703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Management</a:t>
            </a:r>
            <a:endParaRPr lang="ko-KR" altLang="en-US" dirty="0" smtClean="0" sz="703"/>
          </a:p>
          <a:p>
            <a:pPr marL="0" indent="0" defTabSz="15240" algn="l">
              <a:lnSpc>
                <a:spcPts val="20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259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550" name="Rect 3"/>
          <p:cNvSpPr>
            <a:spLocks noGrp="1" noChangeArrowheads="1"/>
          </p:cNvSpPr>
          <p:nvPr/>
        </p:nvSpPr>
        <p:spPr>
          <a:xfrm rot="0">
            <a:off x="6153785" y="3166745"/>
            <a:ext cx="458470" cy="18605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Software</a:t>
            </a:r>
            <a:endParaRPr lang="ko-KR" altLang="en-US" dirty="0" smtClean="0" sz="703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703">
                <a:solidFill>
                  <a:srgbClr val="000000"/>
                </a:solidFill>
                <a:latin typeface="Times New Roman"/>
              </a:rPr>
              <a:t>Maintenance</a:t>
            </a:r>
            <a:endParaRPr lang="ko-KR" altLang="en-US" dirty="0" smtClean="0" sz="703"/>
          </a:p>
        </p:txBody>
      </p:sp>
      <p:sp>
        <p:nvSpPr>
          <p:cNvPr id="551" name="Rect 3"/>
          <p:cNvSpPr>
            <a:spLocks noGrp="1" noChangeArrowheads="1"/>
          </p:cNvSpPr>
          <p:nvPr/>
        </p:nvSpPr>
        <p:spPr>
          <a:xfrm rot="0">
            <a:off x="3505200" y="3212465"/>
            <a:ext cx="2292985" cy="96647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Site Preparation</a:t>
            </a:r>
            <a:endParaRPr lang="ko-KR" altLang="en-US" dirty="0" smtClean="0" sz="703"/>
          </a:p>
        </p:txBody>
      </p:sp>
      <p:sp>
        <p:nvSpPr>
          <p:cNvPr id="552" name="Rect 3"/>
          <p:cNvSpPr>
            <a:spLocks noGrp="1" noChangeArrowheads="1"/>
          </p:cNvSpPr>
          <p:nvPr/>
        </p:nvSpPr>
        <p:spPr>
          <a:xfrm rot="0">
            <a:off x="3429000" y="2944495"/>
            <a:ext cx="3183255" cy="225234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Software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Test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Installation Plan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Maintenance</a:t>
            </a:r>
            <a:endParaRPr lang="ko-KR" altLang="en-US" dirty="0" smtClean="0" sz="703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Conduct</a:t>
            </a:r>
            <a:endParaRPr lang="ko-KR" altLang="en-US" dirty="0" smtClean="0" sz="703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Acceptance Test</a:t>
            </a:r>
            <a:endParaRPr lang="ko-KR" altLang="en-US" dirty="0" smtClean="0" sz="703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Develop Test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Install at</a:t>
            </a:r>
            <a:endParaRPr lang="ko-KR" altLang="en-US" dirty="0" smtClean="0" sz="703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Report</a:t>
            </a:r>
            <a:endParaRPr lang="ko-KR" altLang="en-US" dirty="0" smtClean="0" sz="703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Locations</a:t>
            </a:r>
            <a:endParaRPr lang="ko-KR" altLang="en-US" dirty="0" smtClean="0" sz="703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Procure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Headquarters</a:t>
            </a:r>
            <a:endParaRPr lang="ko-KR" altLang="en-US" dirty="0" smtClean="0" sz="703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Hardware</a:t>
            </a:r>
            <a:endParaRPr lang="ko-KR" altLang="en-US" dirty="0" smtClean="0" sz="703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Procure Server</a:t>
            </a:r>
            <a:endParaRPr lang="ko-KR" altLang="en-US" dirty="0" smtClean="0" sz="703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703">
                <a:solidFill>
                  <a:srgbClr val="000000"/>
                </a:solidFill>
                <a:latin typeface="Times New Roman"/>
              </a:rPr>
              <a:t>Procure Software</a:t>
            </a:r>
            <a:endParaRPr lang="ko-KR" altLang="en-US" dirty="0" smtClean="0" sz="703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Packages</a:t>
            </a:r>
            <a:endParaRPr lang="ko-KR" altLang="en-US" dirty="0" smtClean="0" sz="703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Procure User Interface</a:t>
            </a:r>
            <a:endParaRPr lang="ko-KR" altLang="en-US" dirty="0" smtClean="0" sz="703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Building Tool</a:t>
            </a:r>
            <a:endParaRPr lang="ko-KR" altLang="en-US" dirty="0" smtClean="0" sz="703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Procure Operating</a:t>
            </a:r>
            <a:endParaRPr lang="ko-KR" altLang="en-US" dirty="0" smtClean="0" sz="703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Integration</a:t>
            </a:r>
            <a:endParaRPr lang="ko-KR" altLang="en-US" dirty="0" smtClean="0" sz="703"/>
          </a:p>
        </p:txBody>
      </p:sp>
      <p:sp>
        <p:nvSpPr>
          <p:cNvPr id="553" name="Rect 3"/>
          <p:cNvSpPr>
            <a:spLocks noGrp="1" noChangeArrowheads="1"/>
          </p:cNvSpPr>
          <p:nvPr/>
        </p:nvSpPr>
        <p:spPr>
          <a:xfrm rot="0">
            <a:off x="2490470" y="2511425"/>
            <a:ext cx="4072890" cy="3048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Development/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Acceptance</a:t>
            </a:r>
            <a:endParaRPr lang="ko-KR" altLang="en-US" dirty="0" smtClean="0" sz="703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Integration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Testing</a:t>
            </a:r>
            <a:endParaRPr lang="ko-KR" altLang="en-US" dirty="0" smtClean="0" sz="703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Develop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Plan Acceptance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Develop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Hardware</a:t>
            </a:r>
            <a:endParaRPr lang="ko-KR" altLang="en-US" dirty="0" smtClean="0" sz="703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endParaRPr lang="ko-KR" altLang="en-US" dirty="0" smtClean="0" sz="703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Develop Enterprise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Develop Server </a:t>
            </a:r>
            <a:endParaRPr lang="ko-KR" altLang="en-US" dirty="0" smtClean="0" sz="703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Architecture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Application</a:t>
            </a:r>
            <a:endParaRPr lang="ko-KR" altLang="en-US" dirty="0" smtClean="0" sz="703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Prepare Data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Develop User</a:t>
            </a:r>
            <a:endParaRPr lang="ko-KR" altLang="en-US" dirty="0" smtClean="0" sz="703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Flow Diagrams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Interface</a:t>
            </a:r>
            <a:endParaRPr lang="ko-KR" altLang="en-US" dirty="0" smtClean="0" sz="703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Prepare Logical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Develop XYZ</a:t>
            </a:r>
            <a:endParaRPr lang="ko-KR" altLang="en-US" dirty="0" smtClean="0" sz="703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Data Model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Interface</a:t>
            </a:r>
            <a:endParaRPr lang="ko-KR" altLang="en-US" dirty="0" smtClean="0" sz="703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703">
                <a:solidFill>
                  <a:srgbClr val="000000"/>
                </a:solidFill>
                <a:latin typeface="Times New Roman"/>
              </a:rPr>
              <a:t>Prepare Detailed</a:t>
            </a:r>
            <a:endParaRPr lang="ko-KR" altLang="en-US" dirty="0" smtClean="0" sz="703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Site One</a:t>
            </a:r>
            <a:endParaRPr lang="ko-KR" altLang="en-US" dirty="0" smtClean="0" sz="703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Prepare Physical</a:t>
            </a:r>
            <a:endParaRPr lang="ko-KR" altLang="en-US" dirty="0" smtClean="0" sz="703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Data Model</a:t>
            </a:r>
            <a:endParaRPr lang="ko-KR" altLang="en-US" dirty="0" smtClean="0" sz="703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Prepare Data</a:t>
            </a:r>
            <a:endParaRPr lang="ko-KR" altLang="en-US" dirty="0" smtClean="0" sz="703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Dictionary</a:t>
            </a:r>
            <a:endParaRPr lang="ko-KR" altLang="en-US" dirty="0" smtClean="0" sz="703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Document</a:t>
            </a:r>
            <a:endParaRPr lang="ko-KR" altLang="en-US" dirty="0" smtClean="0" sz="703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endParaRPr lang="ko-KR" altLang="en-US" dirty="0" smtClean="0" sz="703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Develop Design</a:t>
            </a:r>
            <a:endParaRPr lang="ko-KR" altLang="en-US" dirty="0" smtClean="0" sz="703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Specification</a:t>
            </a:r>
            <a:endParaRPr lang="ko-KR" altLang="en-US" dirty="0" smtClean="0" sz="703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Review Design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Perform</a:t>
            </a:r>
            <a:endParaRPr lang="ko-KR" altLang="en-US" dirty="0" smtClean="0" sz="703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Testing</a:t>
            </a:r>
            <a:endParaRPr lang="ko-KR" altLang="en-US" dirty="0" smtClean="0" sz="703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</a:t>
            </a:r>
            <a:r>
              <a:rPr lang="en-US" altLang="ko-KR" dirty="0" smtClean="0" sz="703">
                <a:solidFill>
                  <a:srgbClr val="000000"/>
                </a:solidFill>
                <a:latin typeface="Times New Roman"/>
                <a:ea typeface="Times New Roman"/>
              </a:rPr>
              <a:t>Convert Data</a:t>
            </a:r>
            <a:endParaRPr lang="ko-KR" altLang="en-US" dirty="0" smtClean="0" sz="703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 may not share the same resources but there are almost certain to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linked through their logic.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1.13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Success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success is correlated with thorough analyses of the need for project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deliverables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Our research has shown that when a project results in deliverables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are designed to meet a thoroughly documented need, then there is a greater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likelihood of project success. So managers should insist that there is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documented business need for the project before they agree to consume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organizational resources in completing it.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 conduct planned and controlled software projects for one primary reason - it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the only known way to manage complexity. And yet, we still struggle. In 1998,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industry data indicated that 26 percent of software projects failed outright and 46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percent experienced cost and schedule overruns [REE99].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Although the success rate for software projects has improved somewhat, our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failure rate remains higher than it should be.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order to avoid project failure, a software project manager and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engineers who build the product must avoid a set of common warning signs,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understand the critical success factors that lead to good project management,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 a common sense approach for planning, monitoring and controlling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order to manage a successful software project, we must understand what can go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wrong (so that problems can be avoided) and how to do it right. In an excellent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paper on software projects, John Reel [REE99] defines ten signs that indicate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information systems project is in jeopardy: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Software people don't understand their customer's needs.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The product scope is poorly defined.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Changes are managed poorly.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The chosen technology changes.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Business needs change (or are ill-defined)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							Deadlines are unrealistic.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7.							Users are resistant.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8.							Sponsorship is lost [or was never properly obtained).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9.							The project team lacks people with appropriate skills.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10.		Managers [and practitioners) avoid best practices and lessons learned.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Jaded industry professionals often refer to the 90-90 rule when discussing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particularly difficult software projects: The first 90 percent of a system absorbs 90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percent of		the allotted effort and time. The last 10 percent takes the other 90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6655" y="1609090"/>
            <a:ext cx="5419090" cy="357251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Sample 4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Chart WBS </a:t>
            </a:r>
            <a:endParaRPr lang="ko-KR" altLang="en-US" dirty="0" smtClean="0" sz="1200"/>
          </a:p>
          <a:p>
            <a:pPr marL="0" indent="0" defTabSz="15240" algn="l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0 0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Retail Web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Site</a:t>
            </a:r>
            <a:endParaRPr lang="ko-KR" altLang="en-US" dirty="0" smtClean="0" sz="1200" b="1"/>
          </a:p>
          <a:p>
            <a:pPr marL="0" indent="0" defTabSz="1524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1.0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endParaRPr lang="ko-KR" altLang="en-US" dirty="0" smtClean="0" sz="1200" b="1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Requiremen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Design and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Managemen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ts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Analysis</a:t>
            </a:r>
            <a:endParaRPr lang="ko-KR" altLang="en-US" dirty="0" smtClean="0" sz="1200" b="1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HTML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endParaRPr lang="ko-KR" altLang="en-US" dirty="0" smtClean="0" sz="1200" b="1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4.3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endParaRPr lang="ko-KR" altLang="en-US" dirty="0" smtClean="0" sz="1200" b="1"/>
          </a:p>
          <a:p>
            <a:pPr marL="0" indent="0" defTabSz="15240" algn="l">
              <a:lnSpc>
                <a:spcPts val="5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Database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Security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Catalog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Transaction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Implementat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Subsystems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Engine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Processing</a:t>
            </a:r>
            <a:endParaRPr lang="ko-KR" altLang="en-US" dirty="0" smtClean="0" sz="1200" b="1"/>
          </a:p>
          <a:p>
            <a:pPr marL="0" indent="0" defTabSz="15240" algn="l">
              <a:lnSpc>
                <a:spcPts val="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4.2.1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4.2.2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4.2.3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4.2.4 </a:t>
            </a:r>
            <a:endParaRPr lang="ko-KR" altLang="en-US" dirty="0" smtClean="0" sz="1200" b="1"/>
          </a:p>
          <a:p>
            <a:pPr marL="0" indent="0" defTabSz="15240"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Sample WBS -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Outline Example-1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0.0 Retail Web Site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1.0 Project Management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2.0 Requirements Gathering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3.0 Analysis &amp; Design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4.0 Site Software Development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4.1 HTML Design and Creation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4.2 Backend Software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4.2.1 Database Implementation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4.2.2 Middleware Development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4.2.3 Security Subsystems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4.2.4 Catalog Engine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4.2.5 Transaction Processing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4.3 Graphics and Interface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4.4 Content Creation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5.0 Testing and Production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260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556" name="Rect 3"/>
          <p:cNvSpPr>
            <a:spLocks noGrp="1" noChangeArrowheads="1"/>
          </p:cNvSpPr>
          <p:nvPr/>
        </p:nvSpPr>
        <p:spPr>
          <a:xfrm rot="0">
            <a:off x="4504690" y="3315970"/>
            <a:ext cx="1882140" cy="3448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Graphics and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Content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Interface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Creation</a:t>
            </a:r>
            <a:endParaRPr lang="ko-KR" altLang="en-US" dirty="0" smtClean="0" sz="1200" b="1"/>
          </a:p>
        </p:txBody>
      </p:sp>
      <p:sp>
        <p:nvSpPr>
          <p:cNvPr id="557" name="Rect 3"/>
          <p:cNvSpPr>
            <a:spLocks noGrp="1" noChangeArrowheads="1"/>
          </p:cNvSpPr>
          <p:nvPr/>
        </p:nvSpPr>
        <p:spPr>
          <a:xfrm rot="0">
            <a:off x="3544570" y="2359025"/>
            <a:ext cx="2735580" cy="151828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5.0 </a:t>
            </a:r>
            <a:endParaRPr lang="ko-KR" altLang="en-US" dirty="0" smtClean="0" sz="1200" b="1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Site Software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Development</a:t>
            </a:r>
            <a:endParaRPr lang="ko-KR" altLang="en-US" dirty="0" smtClean="0" sz="1200" b="1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/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Backend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Software</a:t>
            </a:r>
            <a:endParaRPr lang="ko-KR" altLang="en-US" dirty="0" smtClean="0" sz="1200" b="1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4.4</a:t>
            </a:r>
            <a:endParaRPr lang="ko-KR" altLang="en-US" dirty="0" smtClean="0" sz="1200" b="1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Sample WBS -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Outline Example-2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1.10 MANAGEMENT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1.1.1 Develop Project Plan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1.1.2 Update Project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Track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1.2.1 Prepare status reports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1.2.2 Collect/analyze project metrics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 Quality Activities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1.3.1 Prepare QA Plan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1.3.2 Conduct Reviews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1.3.3 Conduct Audits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1.4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 Configuration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1.4.1 Prepare CM Plan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1.4.2 Develop Project Library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1.4.3 Manage Change Board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1.4.4 Maintain Configuration Items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2.0 DESIGN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Prepare Preliminary Design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2.1.1 Develop Enterprise Architecture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2.1.2 Prepare Data Flow Diagrams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2.1.3 Prepare Logical Data Model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Prepare Detailed Design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2.2.1 Prepare Physical Data Model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2.2.2 Prepare Data Dictionary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 Design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2.3.1 Develop Design Specification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2.4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Review Design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DEVELOPMENT/INTEGRATION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 Software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3.1.1 Develop Server Application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3.1.2 Develop User Interface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3.1.3 Develop XYZ Interface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Procure Hardware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3.2.1 Procure Server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3.2.2 Procure Workstations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Procure Software Packages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3.3.1 Procure Database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3.3.2 Procure User Interface Building Tool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3.3.3 Procure Operating System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3.4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 Integration Testing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3.5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Convert Data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261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825" y="4593590"/>
            <a:ext cx="4934585" cy="317563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2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9825" y="7943215"/>
            <a:ext cx="4886325" cy="95694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3.5.1 Develop Conversion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3.6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 User Manual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3.7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Transition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ACCEPTANCE TESTING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 Acceptance Test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Conduct Acceptance Test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 Test Report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INSTALLATION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 Installation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Site Preparation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Install at Locations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5.3.1 Headquarters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5.3.2 Site 1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MAINTENANCE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Hardware Maintenance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Maintenance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Sample WBS -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Outline Example-3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Step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Description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Estimate</a:t>
            </a:r>
            <a:endParaRPr lang="ko-KR" altLang="en-US" dirty="0" smtClean="0" sz="1200" b="1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Preparation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1.1.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Developer orientation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TBD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1.2.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Requirements gathering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1.2.A.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Use Cases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TBD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1.2.B.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Changes to data model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TBD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1.2.C.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Non-functional requirements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TBD </a:t>
            </a:r>
            <a:endParaRPr lang="ko-KR" altLang="en-US" dirty="0" smtClean="0" sz="1200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1.2.D.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Requirements validation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TBD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1.3.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Design</a:t>
            </a:r>
            <a:endParaRPr lang="ko-KR" altLang="en-US" dirty="0" smtClean="0" sz="1200" b="1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1.3.A.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Software architecture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TBD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1.3.B.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User interface design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TBD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1.4.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Development tools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TBD </a:t>
            </a:r>
            <a:endParaRPr lang="ko-KR" altLang="en-US" dirty="0" smtClean="0" sz="1200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Construction</a:t>
            </a:r>
            <a:endParaRPr lang="ko-KR" altLang="en-US" dirty="0" smtClean="0" sz="1200" b="1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2.1.A.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System implementation</a:t>
            </a:r>
            <a:endParaRPr lang="ko-KR" altLang="en-US" dirty="0" smtClean="0" sz="1200" b="1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2.1.A.1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Unit tests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TBD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2.1.A.2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Production code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TBD </a:t>
            </a:r>
            <a:endParaRPr lang="ko-KR" altLang="en-US" dirty="0" smtClean="0" sz="1200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262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825" y="905510"/>
            <a:ext cx="4886325" cy="179514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4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9825" y="2874010"/>
            <a:ext cx="5069205" cy="279844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4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410" y="7598410"/>
            <a:ext cx="5529580" cy="129857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2.1. A.3.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Integrate Components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TBD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(mostly done during component implementation)</a:t>
            </a:r>
            <a:endParaRPr lang="ko-KR" altLang="en-US" dirty="0" smtClean="0" sz="1200" b="1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2.1.B.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Maintenance documentation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TBD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2.1.C.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User documentation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TBD </a:t>
            </a:r>
            <a:endParaRPr lang="ko-KR" altLang="en-US" dirty="0" smtClean="0" sz="1200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Quality assurance</a:t>
            </a:r>
            <a:endParaRPr lang="ko-KR" altLang="en-US" dirty="0" smtClean="0" sz="1200" b="1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3.1.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Fixing defects reported by users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TBD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3.2.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Testing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3.2. D.1.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Test planning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TBD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3.2. D.2.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Test implementation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TBD </a:t>
            </a:r>
            <a:endParaRPr lang="ko-KR" altLang="en-US" dirty="0" smtClean="0" sz="1200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3.2. D.3.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Test execution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TBD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3.3.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Reviews of design and code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TBD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3.4.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Fixing defects found by testing and review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TBD </a:t>
            </a:r>
            <a:endParaRPr lang="ko-KR" altLang="en-US" dirty="0" smtClean="0" sz="1200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Transition</a:t>
            </a:r>
            <a:endParaRPr lang="ko-KR" altLang="en-US" dirty="0" smtClean="0" sz="1200" b="1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4.A.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Release packaging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TBD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4.B.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Documentation for other groups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TBD </a:t>
            </a:r>
            <a:endParaRPr lang="ko-KR" altLang="en-US" dirty="0" smtClean="0" sz="1200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Reflection</a:t>
            </a:r>
            <a:endParaRPr lang="ko-KR" altLang="en-US" dirty="0" smtClean="0" sz="1200" b="1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5.1.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Postmortem report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TBD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Total fixed costs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TBD</a:t>
            </a:r>
            <a:endParaRPr lang="ko-KR" altLang="en-US" dirty="0" smtClean="0" sz="1200" b="1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FF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</a:rPr>
              <a:t>											Tasks shown as blue are fixed costs of the project. These should be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estimated soon.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Tasks shown as black are proportional to the size of the requirements. A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more detailed work breakdown structure will be produced for these tasks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when the requirements are better known.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FF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						Tasks shown as red depend on the defect rate in the delivered code. These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will be estimated after 12 months experience.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Verdana"/>
                <a:ea typeface="Verdana"/>
              </a:rPr>
              <a:t>TIP: Label each step uniquely to show its position in the WBS, e.g.,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Verdana"/>
                <a:ea typeface="Verdana"/>
              </a:rPr>
              <a:t>Step 1.1.4.A. Use numbers for steps that you intend to do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Verdana"/>
                <a:ea typeface="Verdana"/>
              </a:rPr>
              <a:t>sequence, and use letters for steps that you intend to do in parallel.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Verdana"/>
                <a:ea typeface="Verdana"/>
              </a:rPr>
              <a:t>E.g., Step 1.1 comes before Steps 1.2.A and 1.2.B, but those two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Verdana"/>
                <a:ea typeface="Verdana"/>
              </a:rPr>
              <a:t>steps may be done in parallel, and Step 1.3 will be done after all 1.2.*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Verdana"/>
                <a:ea typeface="Verdana"/>
              </a:rPr>
              <a:t>steps have been finished. Don't worry about renumbering if you delete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Verdana"/>
                <a:ea typeface="Verdana"/>
              </a:rPr>
              <a:t>a step.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263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7.7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WBS- Major Steps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a)						Project Decomposition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Many complex objects can be viewed as a collection of numerous simpler objects.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appropriate example would be a complex chemical compound that is formed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by various molecules, each of which is formed by combining various atoms.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atom, though itself divisible, can be regarded as the smallest particle of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chemical substance.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 similar way, a complex project can be divided into simpler components.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While the full project may be difficult to manage, each component will be easier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handle. Software projects can be decomposed into smaller components in order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provide better estimates of the amount of work involved, or in order to monitor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activities of the various development teams.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decomposition of a software project is one of the software project manager's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first tasks. However, the method of decomposition may differ, depending on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manager's actual objective. A functional decomposition of a project may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not be the same as design decomposition. A functional decomposition divides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into its basic components from a user's perspective, while design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decomposition divides a project into its basic programming components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modules.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Intuitively, it would not appear reasonable to attempt to identify all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components in a single step. Clearly, an iterative procedure that would gradually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provide more detail would be easier to use. Iterative methods of this kind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called stepwise refinement, as the decomposition is further refined in each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succeeding step.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1 presents a general illustration of stepwise refinement. The system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initially divided into three top level components. In turn each top level component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further divided into lower level components, and so forth, until the lowest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decomposition level is reached.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 stepwise decomposition of a project, each component decomposes into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components directly below it, so that each step of the decomposition describes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full system, but at a different level of detail. In Fig.1, components 1, 2 and 3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comprise the complete system. For more detail we take the next decomposition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step, and find that components 1.1, 1.2, 2.1, 2.2, 2.3, 3.1 and 3.2 now represent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whole system. </a:t>
            </a:r>
            <a:endParaRPr lang="ko-KR" altLang="en-US" dirty="0" smtClean="0" sz="1200"/>
          </a:p>
          <a:p>
            <a:pPr marL="0" indent="0" defTabSz="15240" algn="l">
              <a:lnSpc>
                <a:spcPts val="7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264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6650" y="908050"/>
            <a:ext cx="5273040" cy="331343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847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  <a:endParaRPr lang="ko-KR" altLang="en-US" dirty="0" smtClean="0" sz="847"/>
          </a:p>
          <a:p>
            <a:pPr marL="0" indent="0" defTabSz="15240" algn="l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</a:t>
            </a:r>
            <a:r>
              <a:rPr lang="en-US" altLang="ko-KR" dirty="0" smtClean="0" sz="847">
                <a:solidFill>
                  <a:srgbClr val="000000"/>
                </a:solidFill>
                <a:latin typeface="Times New Roman"/>
                <a:ea typeface="Times New Roman"/>
              </a:rPr>
              <a:t>Component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</a:t>
            </a:r>
            <a:r>
              <a:rPr lang="en-US" altLang="ko-KR" dirty="0" smtClean="0" sz="847">
                <a:solidFill>
                  <a:srgbClr val="000000"/>
                </a:solidFill>
                <a:latin typeface="Times New Roman"/>
                <a:ea typeface="Times New Roman"/>
              </a:rPr>
              <a:t>Component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</a:t>
            </a:r>
            <a:r>
              <a:rPr lang="en-US" altLang="ko-KR" dirty="0" smtClean="0" sz="847">
                <a:solidFill>
                  <a:srgbClr val="000000"/>
                </a:solidFill>
                <a:latin typeface="Times New Roman"/>
                <a:ea typeface="Times New Roman"/>
              </a:rPr>
              <a:t>Component</a:t>
            </a:r>
            <a:endParaRPr lang="ko-KR" altLang="en-US" dirty="0" smtClean="0" sz="847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</a:t>
            </a:r>
            <a:r>
              <a:rPr lang="en-US" altLang="ko-KR" dirty="0" smtClean="0" sz="847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</a:t>
            </a:r>
            <a:r>
              <a:rPr lang="en-US" altLang="ko-KR" dirty="0" smtClean="0" sz="847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</a:t>
            </a:r>
            <a:r>
              <a:rPr lang="en-US" altLang="ko-KR" dirty="0" smtClean="0" sz="847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  <a:endParaRPr lang="ko-KR" altLang="en-US" dirty="0" smtClean="0" sz="847"/>
          </a:p>
          <a:p>
            <a:pPr marL="0" indent="0" defTabSz="15240" algn="l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</a:t>
            </a:r>
            <a:r>
              <a:rPr lang="en-US" altLang="ko-KR" dirty="0" smtClean="0" sz="847">
                <a:solidFill>
                  <a:srgbClr val="000000"/>
                </a:solidFill>
                <a:latin typeface="Times New Roman"/>
                <a:ea typeface="Times New Roman"/>
              </a:rPr>
              <a:t>1.1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</a:t>
            </a:r>
            <a:r>
              <a:rPr lang="en-US" altLang="ko-KR" dirty="0" smtClean="0" sz="847">
                <a:solidFill>
                  <a:srgbClr val="000000"/>
                </a:solidFill>
                <a:latin typeface="Times New Roman"/>
                <a:ea typeface="Times New Roman"/>
              </a:rPr>
              <a:t>1.2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</a:t>
            </a:r>
            <a:r>
              <a:rPr lang="en-US" altLang="ko-KR" dirty="0" smtClean="0" sz="847">
                <a:solidFill>
                  <a:srgbClr val="000000"/>
                </a:solidFill>
                <a:latin typeface="Times New Roman"/>
                <a:ea typeface="Times New Roman"/>
              </a:rPr>
              <a:t>2.1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</a:t>
            </a:r>
            <a:r>
              <a:rPr lang="en-US" altLang="ko-KR" dirty="0" smtClean="0" sz="847">
                <a:solidFill>
                  <a:srgbClr val="000000"/>
                </a:solidFill>
                <a:latin typeface="Times New Roman"/>
                <a:ea typeface="Times New Roman"/>
              </a:rPr>
              <a:t>2.2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847">
                <a:solidFill>
                  <a:srgbClr val="000000"/>
                </a:solidFill>
                <a:latin typeface="Times New Roman"/>
                <a:ea typeface="Times New Roman"/>
              </a:rPr>
              <a:t>2.3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</a:t>
            </a:r>
            <a:r>
              <a:rPr lang="en-US" altLang="ko-KR" dirty="0" smtClean="0" sz="847">
                <a:solidFill>
                  <a:srgbClr val="000000"/>
                </a:solidFill>
                <a:latin typeface="Times New Roman"/>
                <a:ea typeface="Times New Roman"/>
              </a:rPr>
              <a:t>3.1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</a:t>
            </a:r>
            <a:r>
              <a:rPr lang="en-US" altLang="ko-KR" dirty="0" smtClean="0" sz="847">
                <a:solidFill>
                  <a:srgbClr val="000000"/>
                </a:solidFill>
                <a:latin typeface="Times New Roman"/>
                <a:ea typeface="Times New Roman"/>
              </a:rPr>
              <a:t>3.2</a:t>
            </a:r>
            <a:endParaRPr lang="ko-KR" altLang="en-US" dirty="0" smtClean="0" sz="847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</a:t>
            </a:r>
            <a:r>
              <a:rPr lang="en-US" altLang="ko-KR" dirty="0" smtClean="0" sz="847">
                <a:solidFill>
                  <a:srgbClr val="000000"/>
                </a:solidFill>
                <a:latin typeface="Times New Roman"/>
                <a:ea typeface="Times New Roman"/>
              </a:rPr>
              <a:t>2.1.1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</a:t>
            </a:r>
            <a:r>
              <a:rPr lang="en-US" altLang="ko-KR" dirty="0" smtClean="0" sz="847">
                <a:solidFill>
                  <a:srgbClr val="000000"/>
                </a:solidFill>
                <a:latin typeface="Times New Roman"/>
                <a:ea typeface="Times New Roman"/>
              </a:rPr>
              <a:t>2.2.1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</a:t>
            </a:r>
            <a:r>
              <a:rPr lang="en-US" altLang="ko-KR" dirty="0" smtClean="0" sz="847">
                <a:solidFill>
                  <a:srgbClr val="000000"/>
                </a:solidFill>
                <a:latin typeface="Times New Roman"/>
                <a:ea typeface="Times New Roman"/>
              </a:rPr>
              <a:t>2.2.2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</a:t>
            </a:r>
            <a:r>
              <a:rPr lang="en-US" altLang="ko-KR" dirty="0" smtClean="0" sz="847">
                <a:solidFill>
                  <a:srgbClr val="000000"/>
                </a:solidFill>
                <a:latin typeface="Times New Roman"/>
                <a:ea typeface="Times New Roman"/>
              </a:rPr>
              <a:t>2.3.1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</a:t>
            </a:r>
            <a:r>
              <a:rPr lang="en-US" altLang="ko-KR" dirty="0" smtClean="0" sz="847">
                <a:solidFill>
                  <a:srgbClr val="000000"/>
                </a:solidFill>
                <a:latin typeface="Times New Roman"/>
                <a:ea typeface="Times New Roman"/>
              </a:rPr>
              <a:t>2.3.2</a:t>
            </a:r>
            <a:endParaRPr lang="ko-KR" altLang="en-US" dirty="0" smtClean="0" sz="847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</a:t>
            </a:r>
            <a:r>
              <a:rPr lang="en-US" altLang="ko-KR" dirty="0" smtClean="0" sz="847">
                <a:solidFill>
                  <a:srgbClr val="000000"/>
                </a:solidFill>
                <a:latin typeface="Times New Roman"/>
                <a:ea typeface="Times New Roman"/>
              </a:rPr>
              <a:t>2.1.2</a:t>
            </a:r>
            <a:endParaRPr lang="ko-KR" altLang="en-US" dirty="0" smtClean="0" sz="847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</a:t>
            </a:r>
            <a:r>
              <a:rPr lang="en-US" altLang="ko-KR" dirty="0" smtClean="0" sz="847">
                <a:solidFill>
                  <a:srgbClr val="000000"/>
                </a:solidFill>
                <a:latin typeface="Times New Roman"/>
                <a:ea typeface="Times New Roman"/>
              </a:rPr>
              <a:t>2.2.3</a:t>
            </a:r>
            <a:endParaRPr lang="ko-KR" altLang="en-US" dirty="0" smtClean="0" sz="847"/>
          </a:p>
          <a:p>
            <a:pPr marL="0" indent="0" defTabSz="1524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1: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Software decomposition by stepwise refinement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stepwise refinement diagram looks similar to a hierarchical system chart.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it is important to understand that stepwise refinement is basically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different because the diagram's building blocks are different A hierarchical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diagram describes the hierarchical relationship between components, so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each component in the diagram actually corresponds to a real component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system. However, in a stepwise refinement diagram, a higher level component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only a name conveniently given to a group of real components that appear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below it.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Fig. 2(a) the Controlled access system software has five low level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components: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Visitor identification, Door lock-control, Access file-manager, Illegal access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identification and Alarm activation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Each of these five modules may correspond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an actual software module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The two high level components, Access control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Alarm system, do not exist as actual software modules, and only appear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names given to the two groups of lower level components.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2(b) describes the same Controlled access system software, but this time it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represented as a hierarchical chart. Here, each component in the diagram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represents a real software component.  </a:t>
            </a:r>
            <a:endParaRPr lang="ko-KR" altLang="en-US" dirty="0" smtClean="0" sz="1200"/>
          </a:p>
          <a:p>
            <a:pPr marL="0" indent="0" defTabSz="15240" algn="l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265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3935" y="2572385"/>
            <a:ext cx="4138930" cy="276161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0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105" y="6400800"/>
            <a:ext cx="5507990" cy="259397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System executive main Loop component calls three other components: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Visitor identification, Door lock control and Alarm activation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The Visitor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identification component calls two components: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Illegal access identification and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Access file manager.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2: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(a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)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Decomposition of high level components into low level components; (b)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hierarchical structure chart </a:t>
            </a:r>
            <a:endParaRPr lang="ko-KR" altLang="en-US" dirty="0" smtClean="0" sz="1200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(a)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Access </a:t>
            </a:r>
            <a:endParaRPr lang="ko-KR" altLang="en-US" dirty="0" smtClean="0" sz="900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Software </a:t>
            </a:r>
            <a:endParaRPr lang="ko-KR" altLang="en-US" dirty="0" smtClean="0" sz="900" b="1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Access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Alarm  </a:t>
            </a:r>
            <a:endParaRPr lang="ko-KR" altLang="en-US" dirty="0" smtClean="0" sz="9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Control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System </a:t>
            </a:r>
            <a:endParaRPr lang="ko-KR" altLang="en-US" dirty="0" smtClean="0" sz="900" b="1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Illegal </a:t>
            </a:r>
            <a:endParaRPr lang="ko-KR" altLang="en-US" dirty="0" smtClean="0" sz="900" b="1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Visitor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Door lock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Access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Access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Alarm </a:t>
            </a:r>
            <a:endParaRPr lang="ko-KR" altLang="en-US" dirty="0" smtClean="0" sz="900" b="1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Identification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Control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File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Identification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Activation </a:t>
            </a:r>
            <a:endParaRPr lang="ko-KR" altLang="en-US" dirty="0" smtClean="0" sz="900" b="1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Manager </a:t>
            </a:r>
            <a:endParaRPr lang="ko-KR" altLang="en-US" dirty="0" smtClean="0" sz="900" b="1"/>
          </a:p>
          <a:p>
            <a:pPr marL="0" indent="0" defTabSz="15240" algn="l">
              <a:lnSpc>
                <a:spcPts val="7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(b) </a:t>
            </a:r>
            <a:endParaRPr lang="ko-KR" altLang="en-US" dirty="0" smtClean="0" sz="1200" b="1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System </a:t>
            </a:r>
            <a:endParaRPr lang="ko-KR" altLang="en-US" dirty="0" smtClean="0" sz="749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Executive </a:t>
            </a:r>
            <a:endParaRPr lang="ko-KR" altLang="en-US" dirty="0" smtClean="0" sz="749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Main loop </a:t>
            </a:r>
            <a:endParaRPr lang="ko-KR" altLang="en-US" dirty="0" smtClean="0" sz="749" b="1"/>
          </a:p>
          <a:p>
            <a:pPr marL="0" indent="0" defTabSz="15240" algn="l">
              <a:lnSpc>
                <a:spcPts val="5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Visitor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Door lock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Alarm </a:t>
            </a:r>
            <a:endParaRPr lang="ko-KR" altLang="en-US" dirty="0" smtClean="0" sz="749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Identification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Control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Activation </a:t>
            </a:r>
            <a:endParaRPr lang="ko-KR" altLang="en-US" dirty="0" smtClean="0" sz="749" b="1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Illegal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Access </a:t>
            </a:r>
            <a:endParaRPr lang="ko-KR" altLang="en-US" dirty="0" smtClean="0" sz="749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Access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File  </a:t>
            </a:r>
            <a:endParaRPr lang="ko-KR" altLang="en-US" dirty="0" smtClean="0" sz="749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Identification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Manager </a:t>
            </a:r>
            <a:endParaRPr lang="ko-KR" altLang="en-US" dirty="0" smtClean="0" sz="749" b="1"/>
          </a:p>
          <a:p>
            <a:pPr marL="0" indent="0" defTabSz="1524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266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570" name="Rect 3"/>
          <p:cNvSpPr>
            <a:spLocks noGrp="1" noChangeArrowheads="1"/>
          </p:cNvSpPr>
          <p:nvPr/>
        </p:nvSpPr>
        <p:spPr>
          <a:xfrm rot="0">
            <a:off x="4291330" y="2624455"/>
            <a:ext cx="580390" cy="3898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</a:rPr>
              <a:t>Controlled </a:t>
            </a:r>
            <a:endParaRPr lang="ko-KR" altLang="en-US" dirty="0" smtClean="0" sz="900" b="1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system </a:t>
            </a:r>
            <a:endParaRPr lang="ko-KR" altLang="en-US" dirty="0" smtClean="0" sz="900" b="1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Just like any other large complex task, the development of a software project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more easily managed with the divide and conquer approach.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Stepwise refinement, when applied to a software project, produces all the low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level work tasks and includes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development tasks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managerial tasks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support tasks and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administrative tasks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WBS list of project tasks is derived from the project's statement of work (the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SOW) that defines the scope of the project. The SOW is usually prepared before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official launching of the project, and is often part of the project contract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between the customer and the developer.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internal projects, when an organization is funding its own development work,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SOW becomes synonymous with the Project definition specification or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similar document that defines the scope of work for the software project manager.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b)						Functional Decomposition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functional decomposition of a software project is a division of the system into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its operational components as they are seen by the user. Functional decomposition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part of the requirements phase of a project. The objective of this phase is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define air the characteristics of the system from the user's perspective.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Let us consider an automatic bank teller system. The ability to communicate on-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line between the remote automatic tellers and the bank's central computer in order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provide updated account information is a functional characteristic or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will usually be defined during the requirements phase of the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cycle. However, the method of transmission between the automatic teller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central computer is not a functional characteristic of the system, as this is internal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the design and implementation of the system and is not apparent to the user.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method of transmission, including the communications protocol, will usually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defined during the design phase of the development of the system.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3 presents an example of the functional decomposition of an automatic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bank teller system into lower levels of functional components. In Fig. 3 we have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determined that there will be a customer data base, which could be viewed as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decision. 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267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8135" y="2216150"/>
            <a:ext cx="5281930" cy="316674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is unavoidable. The functional decomposition is rarely completely devoid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all design considerations. As we will see, the functional decomposition is often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starting point for the initial design of the system. </a:t>
            </a:r>
            <a:endParaRPr lang="ko-KR" altLang="en-US" dirty="0" smtClean="0" sz="1200"/>
          </a:p>
          <a:p>
            <a:pPr marL="0" indent="0" defTabSz="15240" algn="l">
              <a:lnSpc>
                <a:spcPts val="7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Automatic  </a:t>
            </a:r>
            <a:endParaRPr lang="ko-KR" altLang="en-US" dirty="0" smtClean="0" sz="900" b="1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Bank teller </a:t>
            </a:r>
            <a:endParaRPr lang="ko-KR" altLang="en-US" dirty="0" smtClean="0" sz="9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System </a:t>
            </a:r>
            <a:endParaRPr lang="ko-KR" altLang="en-US" dirty="0" smtClean="0" sz="900" b="1"/>
          </a:p>
          <a:p>
            <a:pPr marL="0" indent="0" defTabSz="15240" algn="l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Automatic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Central </a:t>
            </a:r>
            <a:endParaRPr lang="ko-KR" altLang="en-US" dirty="0" smtClean="0" sz="9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Teller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Computer </a:t>
            </a:r>
            <a:endParaRPr lang="ko-KR" altLang="en-US" dirty="0" smtClean="0" sz="9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Services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Services </a:t>
            </a:r>
            <a:endParaRPr lang="ko-KR" altLang="en-US" dirty="0" smtClean="0" sz="900" b="1"/>
          </a:p>
          <a:p>
            <a:pPr marL="0" indent="0" defTabSz="15240" algn="l">
              <a:lnSpc>
                <a:spcPts val="6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Central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Teller </a:t>
            </a:r>
            <a:endParaRPr lang="ko-KR" altLang="en-US" dirty="0" smtClean="0" sz="900" b="1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User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Computer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Machine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Report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Customer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Operator </a:t>
            </a:r>
            <a:endParaRPr lang="ko-KR" altLang="en-US" dirty="0" smtClean="0" sz="9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Services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Query and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Interface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Generator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Data base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Services </a:t>
            </a:r>
            <a:endParaRPr lang="ko-KR" altLang="en-US" dirty="0" smtClean="0" sz="900" b="1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Update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Functions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Manager </a:t>
            </a:r>
            <a:endParaRPr lang="ko-KR" altLang="en-US" dirty="0" smtClean="0" sz="900" b="1"/>
          </a:p>
          <a:p>
            <a:pPr marL="0" indent="0" defTabSz="15240" algn="l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3: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Automatic teller system - functional decomposition diagram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Just as the requirements phase precedes the design phase, so the functional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decomposition of a software system will usually precede the design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decomposition.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functional decomposition will often provide much of the information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necessary for the subsequent division of the system into the implementation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components.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fact, the functional decomposition is often a good place to start when designing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software system, as the major functional components of a system will often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correspond to the initial division of the system into subsystems or high level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components. </a:t>
            </a:r>
            <a:endParaRPr lang="ko-KR" altLang="en-US" dirty="0" smtClean="0" sz="1200"/>
          </a:p>
          <a:p>
            <a:pPr marL="0" indent="0" defTabSz="15240" algn="l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268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c)							Design Decomposition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design decomposition of a software system is a division of the system into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lower level components that coincide with the actual software components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system. In a full design decomposition of a software system, the lowest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components correspond to programming modules (usually procedures,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subroutines or program functions).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work breakdown structure (WBS) is the decomposition of a software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into low level work tasks.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important point to remember is that in design decomposition, only the lower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level components are actually implemented. Higher level components represent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group of lower level components.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decomposition basically produces two types of system component: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high level components and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low level modules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Different software development standards use different terminology to identify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various levels of decomposition.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4 presents an example of the design decomposition of an automatic bank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teller system into lower levels of design components. On the third level,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Automatic teller component decomposes into the Hardware interfaces,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Teller logic. The next level may then decompose the Hardware interfaces into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Keyboard driver, the Display driver, the Printer, driver and the Beeper. At this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level, these drivers may represent actual software modules. </a:t>
            </a:r>
            <a:endParaRPr lang="ko-KR" altLang="en-US" dirty="0" smtClean="0" sz="1200"/>
          </a:p>
          <a:p>
            <a:pPr marL="0" indent="0" defTabSz="15240" algn="l">
              <a:lnSpc>
                <a:spcPts val="24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269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percent of		the allotted effort and time [ZAH94]. The seeds that lead to the 90-90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rule are contained in the signs noted in the preceding list.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But enough negativity! How does a manager act to avoid the problems just noted?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Reel [REE99] suggests a five-part commonsense approach to software projects: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							Start on the right foot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This is accomplished by working hard (very hard)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understand the problem that is to be solved and then setting realistic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objects and expectations for everyone who will be involved in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is reinforced by building the right team (Section 3.2.3) and giving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the autonomy, authority, and technology needed to do the job.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							Maintain momentum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Many projects get off to a good start and then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slowly disintegrate. To maintain momentum, the project manager must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provide incentives to keep turnover of		personnel to an absolute minimum,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team should emphasize quality in every task it performs, and senior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should do everything possible to stay out of (the team's way.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							Track progress.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For a software project, progress is tracked as work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products (e.g., specifications, source code, sets of			test cases) are produced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approved (using formal technical reviews) as part of a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assurance activation, software process and project measures can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collected and used to assess progress against averages developed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development organization.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							Make smart decisions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In essence, the decisions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of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the project manager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the software team should be to "keep it simple.” Whenever possible,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decide to use commercial off-the-shelf software or existing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components, decide to avoid custom interfaces when standard approaches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available, decide to identify and then avoid obvious risks, and decide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allocate more time than you think is needed to complex or risky tasks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(you'll need every minute).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							Conduct a postmortem analysis.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Establish a consistent mechanism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extracting lessons learned for each project. Evaluate the planned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actual schedules, collect and analyze software project metrics, get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feedback from team members and customers, and record findings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written form.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Projects and Strategy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 are a means of organizing activities that cannot be addressed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within the organization’s normal operational limits.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 are therefore often utilized as a means of achieving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organization’s strategic plan, whether the project team is employed by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or is a contracted service provider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.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 are typically authorized as a result of one or more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following strategic considerations: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105" y="1115695"/>
            <a:ext cx="5279390" cy="310578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105" y="7806055"/>
            <a:ext cx="4136390" cy="124015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Automatic </a:t>
            </a:r>
            <a:endParaRPr lang="ko-KR" altLang="en-US" dirty="0" smtClean="0" sz="701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Bank teller </a:t>
            </a:r>
            <a:endParaRPr lang="ko-KR" altLang="en-US" dirty="0" smtClean="0" sz="701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System </a:t>
            </a:r>
            <a:endParaRPr lang="ko-KR" altLang="en-US" dirty="0" smtClean="0" sz="701" b="1"/>
          </a:p>
          <a:p>
            <a:pPr marL="0" indent="0" defTabSz="1524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Wide area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Automatic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Central </a:t>
            </a:r>
            <a:endParaRPr lang="ko-KR" altLang="en-US" dirty="0" smtClean="0" sz="701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Network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Teller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Computer </a:t>
            </a:r>
            <a:endParaRPr lang="ko-KR" altLang="en-US" dirty="0" smtClean="0" sz="701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Interface </a:t>
            </a:r>
            <a:endParaRPr lang="ko-KR" altLang="en-US" dirty="0" smtClean="0" sz="701" b="1"/>
          </a:p>
          <a:p>
            <a:pPr marL="0" indent="0" defTabSz="15240"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Teller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Central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Customer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Teller </a:t>
            </a:r>
            <a:endParaRPr lang="ko-KR" altLang="en-US" dirty="0" smtClean="0" sz="701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Communications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Computer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Hardware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Teller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Data base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Interface </a:t>
            </a:r>
            <a:endParaRPr lang="ko-KR" altLang="en-US" dirty="0" smtClean="0" sz="701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Interface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Communications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Interfaces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Logic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Manager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Logic </a:t>
            </a:r>
            <a:endParaRPr lang="ko-KR" altLang="en-US" dirty="0" smtClean="0" sz="701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Interface </a:t>
            </a:r>
            <a:endParaRPr lang="ko-KR" altLang="en-US" dirty="0" smtClean="0" sz="701" b="1"/>
          </a:p>
          <a:p>
            <a:pPr marL="0" indent="0" defTabSz="15240"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Keyboard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Display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Printer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Beeper </a:t>
            </a:r>
            <a:endParaRPr lang="ko-KR" altLang="en-US" dirty="0" smtClean="0" sz="701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Driver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Driver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Driver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Driver </a:t>
            </a:r>
            <a:endParaRPr lang="ko-KR" altLang="en-US" dirty="0" smtClean="0" sz="701" b="1"/>
          </a:p>
          <a:p>
            <a:pPr marL="0" indent="0" defTabSz="1524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4: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Automatic teller system -design decomposition diagram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fully decomposed system, with all its low level components, is not always easy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grasp. This is especially true during the presentation of the system at a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review, when the system needs to be quickly understood by people who have not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been involved in its design.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 such occasions, the stepwise refinement technique is a convenient method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gradually presenting progressive detail by initially showing the first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decomposition level, and then slowly revealing subsequent levels. This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demonstrated in figure 5.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 a convenient intermediate decomposition step we can divide the design in two: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upper levels and the lower levels. This is used particularly when the design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 is implemented in two distinct stages: top level design and detailed design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(see Fig.5). </a:t>
            </a:r>
            <a:endParaRPr lang="ko-KR" altLang="en-US" dirty="0" smtClean="0" sz="1200"/>
          </a:p>
          <a:p>
            <a:pPr marL="0" indent="0" defTabSz="15240"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System </a:t>
            </a:r>
            <a:endParaRPr lang="ko-KR" altLang="en-US" dirty="0" smtClean="0" sz="1050" b="1"/>
          </a:p>
          <a:p>
            <a:pPr marL="0" indent="0" defTabSz="15240" algn="l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Component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Component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Component </a:t>
            </a:r>
            <a:endParaRPr lang="ko-KR" altLang="en-US" dirty="0" smtClean="0" sz="1050" b="1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  <a:endParaRPr lang="ko-KR" altLang="en-US" dirty="0" smtClean="0" sz="1050" b="1"/>
          </a:p>
          <a:p>
            <a:pPr marL="0" indent="0" defTabSz="15240" algn="l">
              <a:lnSpc>
                <a:spcPts val="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270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0705" y="1880870"/>
            <a:ext cx="6498590" cy="1981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1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7905" y="5239385"/>
            <a:ext cx="5507990" cy="227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Initial top level decomposition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System </a:t>
            </a:r>
            <a:endParaRPr lang="ko-KR" altLang="en-US" dirty="0" smtClean="0" sz="749" b="1"/>
          </a:p>
          <a:p>
            <a:pPr marL="0" indent="0" defTabSz="15240" algn="l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Component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Component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Component </a:t>
            </a:r>
            <a:endParaRPr lang="ko-KR" altLang="en-US" dirty="0" smtClean="0" sz="749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3 </a:t>
            </a:r>
            <a:endParaRPr lang="ko-KR" altLang="en-US" dirty="0" smtClean="0" sz="749" b="1"/>
          </a:p>
          <a:p>
            <a:pPr marL="0" indent="0" defTabSz="15240" algn="l">
              <a:lnSpc>
                <a:spcPts val="4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1.1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1.2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2.1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2.2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2.3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3.1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3.2 </a:t>
            </a:r>
            <a:endParaRPr lang="ko-KR" altLang="en-US" dirty="0" smtClean="0" sz="749" b="1"/>
          </a:p>
          <a:p>
            <a:pPr marL="0" indent="0" defTabSz="15240" algn="l">
              <a:lnSpc>
                <a:spcPts val="8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Intermediate level decomposition – top level design </a:t>
            </a:r>
            <a:endParaRPr lang="ko-KR" altLang="en-US" dirty="0" smtClean="0" sz="1200" b="1"/>
          </a:p>
          <a:p>
            <a:pPr marL="0" indent="0" defTabSz="1524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System </a:t>
            </a:r>
            <a:endParaRPr lang="ko-KR" altLang="en-US" dirty="0" smtClean="0" sz="749" b="1"/>
          </a:p>
          <a:p>
            <a:pPr marL="0" indent="0" defTabSz="1524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Component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Component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Component </a:t>
            </a:r>
            <a:endParaRPr lang="ko-KR" altLang="en-US" dirty="0" smtClean="0" sz="701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</a:t>
            </a:r>
            <a:r>
              <a:rPr lang="en-US" altLang="ko-KR" dirty="0" smtClean="0" sz="701" b="1">
                <a:solidFill>
                  <a:srgbClr val="000000"/>
                </a:solidFill>
                <a:latin typeface="Times New Roman"/>
                <a:ea typeface="Times New Roman"/>
              </a:rPr>
              <a:t>3 </a:t>
            </a:r>
            <a:endParaRPr lang="ko-KR" altLang="en-US" dirty="0" smtClean="0" sz="70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1.1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1.2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2.1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2.2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2.3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3.1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  <a:ea typeface="Times New Roman"/>
              </a:rPr>
              <a:t>3.2 </a:t>
            </a:r>
            <a:endParaRPr lang="ko-KR" altLang="en-US" dirty="0" smtClean="0" sz="749" b="1"/>
          </a:p>
          <a:p>
            <a:pPr marL="0" indent="0" defTabSz="15240" algn="l">
              <a:lnSpc>
                <a:spcPts val="16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Low level decomposition – detailed design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5: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Software decomposition by stepwise refinement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271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d)						Develop Project Tasks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WBS tasks are developed by asking, “What tasks need to be done to accomplish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objective?”  The choice of WBS structure is subjective and reflects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preferences and judgment of the project manager.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levels of the WBS become lower, the scope, complexity, and cost of each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subtask become smaller. The lowest level tasks, or work packages,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independent, manageable units that are planned, budgeted, scheduled,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controlled on their own.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efforts of similar scope and type are planned, the basic WBS tasks remain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fairly similar, but each project requires a specific set of tasks that address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uniqueness of the project's requirements.  Certain top level elements, such 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management, are included in the WBS of every project, regardless of its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type, size, or complexity. Other items, like installation, may not apply to every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initially developed WBS evolves over the course of the planning. It is highly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probable that it will look quite different as the scheduling, estimation,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 allocation portions of the plan are completed.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One of the difficult parts of talking about IT projects generically is the wide range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such projects. Typically, in a small project, there is a single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phase.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large or complex systems, however, there are often multiple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phases, where different functional requirements are met.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Sometimes these phases are driven by the need to achieve certain levels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functionality prior to the availability of the complete system.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Other times, the phases are defined to partition the development effort and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reduce the risks associated with larger project efforts.   </a:t>
            </a:r>
            <a:endParaRPr lang="ko-KR" altLang="en-US" dirty="0" smtClean="0" sz="1200"/>
          </a:p>
          <a:p>
            <a:pPr marL="0" indent="0" defTabSz="15240" algn="l">
              <a:lnSpc>
                <a:spcPts val="17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272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36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7. Work Breakdown Structure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7.8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WBS- Major Steps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e)							Define Project Development Phases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large systems, the decomposition of the system into smaller components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needs to be done early in the planning cycle.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rationale for the decomposition must be known, otherwise, different results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derived from different reasons for the system decomposition may occur.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if a phase is defined to accommodate user needs, the phase may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cross multiple functional areas of the system. If, on the other hand, a system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divided into phases simply to reduce risk, a functional division might occur where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phases represent completion of entire functional areas of the system.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way in which the phases are handled, differs with each application. Often,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phases are handled as top level WBS elements, with tasks associated with each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 defined.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f)								Define Task Relationships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If a project is broken down into phases, be sure that the WBS reflects this.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WBS structure denotes a hierarchy of task relationship.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Subtask completion eventually rolls up into task completion, which ultimately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results in project completion.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can, however, also be relationships between tasks that are not within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outlined hierarchy.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relationships need to be noted, and the ultimate structuring of the tasks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optimized to favor a minimum of horizontal dependencies and relationships. If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tasks are not organized efficiently, it becomes difficult to schedule and allocate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to the tasks.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scope of work is an iterative process that is generally done by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team with the use of a Work Breakdown Structure (WBS), allowing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to capture and then decompose all of the work of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273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4110" y="6346190"/>
            <a:ext cx="1548130" cy="5054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7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6535" y="6346190"/>
            <a:ext cx="1151890" cy="10388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7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82240" y="6346190"/>
            <a:ext cx="1347470" cy="10388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7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5250" y="6346190"/>
            <a:ext cx="1247140" cy="10388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7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4110" y="6870065"/>
            <a:ext cx="1548130" cy="51498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7" name="Picture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4110" y="7385050"/>
            <a:ext cx="1548130" cy="5156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7" name="Picture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26535" y="7385050"/>
            <a:ext cx="1151890" cy="5156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7" name="Picture 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82240" y="7385050"/>
            <a:ext cx="1347470" cy="5156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7" name="Picture 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75250" y="7385050"/>
            <a:ext cx="1247140" cy="5156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7" name="Picture 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4110" y="7900670"/>
            <a:ext cx="1548130" cy="426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7" name="Picture 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26535" y="7900670"/>
            <a:ext cx="1151890" cy="426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7" name="Picture 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82240" y="7900670"/>
            <a:ext cx="1347470" cy="426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7" name="Picture 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75250" y="7900670"/>
            <a:ext cx="1247140" cy="426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7" name="Picture 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4110" y="8327390"/>
            <a:ext cx="1548130" cy="51498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7" name="Picture 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26535" y="8327390"/>
            <a:ext cx="1151890" cy="51498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7" name="Picture 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82240" y="8327390"/>
            <a:ext cx="1347470" cy="51498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7" name="Picture 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75250" y="8327390"/>
            <a:ext cx="1247140" cy="51498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WBS is a deliverable-oriented grouping of project components that organizes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defines the total scope of the project; work not in the WBS is outside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scope of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with the scope statement, the WBS is often used to develop or confirm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common understanding of project scope. Each descending level represents 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increasingly detailed description of the project deliverables.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WBS is normally presented in chart form, however, the WBS should not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confused with the method of presentation—drawing an unstructured activity list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chart form does not make it a WBS.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g)						Defining Deliverables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Deliverables associated with each task are shown in the WBS and are reflected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Deliverables portion of the Project Plan. A sample of a Deliverables template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shown next. All deliverables are listed as they are identified.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the schedule is completed, the due date is filled in, and responsibility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deliverable is assigned as it is known (typically when the organization chart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defined). The date delivered is a field that is filled in as deliveries are made.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Over the course of the project, a comparison of the due date and the date delivered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provides a metric for how well deliverable dates are met by the project team.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While the deliverables list is a compilation of information identified in the WBS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the project schedule, it is useful to maintain a separate list since deliverable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completion can be a key metric of project progress.  Separate tracking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deliverables can help keep a project on track.  It also serves as a useful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communication tool with both stakeholders and the project team.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Product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Due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Date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Author/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Name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Date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Delivered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POC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Requirement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4/1/96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4/1/96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ABC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Specification</a:t>
            </a:r>
            <a:endParaRPr lang="ko-KR" altLang="en-US" dirty="0" smtClean="0" sz="1200" b="1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Design Specification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8/1/96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XYZ </a:t>
            </a:r>
            <a:endParaRPr lang="ko-KR" altLang="en-US" dirty="0" smtClean="0" sz="1200"/>
          </a:p>
          <a:p>
            <a:pPr marL="0" indent="0" defTabSz="1524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Test Plan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8/1/96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 </a:t>
            </a:r>
            <a:endParaRPr lang="ko-KR" altLang="en-US" dirty="0" smtClean="0" sz="1200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Implementation Plan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11/1/96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… </a:t>
            </a:r>
            <a:endParaRPr lang="ko-KR" altLang="en-US" dirty="0" smtClean="0" sz="1200"/>
          </a:p>
          <a:p>
            <a:pPr marL="0" indent="0" defTabSz="15240" algn="l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274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4110" y="923290"/>
            <a:ext cx="1548130" cy="42100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6535" y="923290"/>
            <a:ext cx="1151890" cy="42100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82240" y="923290"/>
            <a:ext cx="1347470" cy="42100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5250" y="923290"/>
            <a:ext cx="1247140" cy="42100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9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4110" y="1344295"/>
            <a:ext cx="1548130" cy="426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9" name="Picture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26535" y="1344295"/>
            <a:ext cx="1151890" cy="426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9" name="Picture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82240" y="1344295"/>
            <a:ext cx="1347470" cy="426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9" name="Picture 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75250" y="1344295"/>
            <a:ext cx="1247140" cy="426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Source Code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12/1/96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… </a:t>
            </a:r>
            <a:endParaRPr lang="ko-KR" altLang="en-US" dirty="0" smtClean="0" sz="1200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Test Report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1/30/97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… </a:t>
            </a:r>
            <a:endParaRPr lang="ko-KR" altLang="en-US" dirty="0" smtClean="0" sz="1200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h)						Creating a Work Breakdown Structure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project can be compared to a large system. A large system consists of multiple,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independent subsystems that achieve a common goal. Similarly, a project consists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small, independent tasks.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task can be subdivided into sub tasks. Fro example, in a general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project, a task is to perform project analysis. You may also consider studying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organizational objectives and preparing a project proposal to present to the client.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Therefore, in a project analysis task, there are three subtasks. A subtask is also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known as a work package. A work package is a unit-level entity in a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create a WBS by following the three steps listed below. These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general steps, and they can vary in relation to an individual or an organization.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a)						Brainstorm to arrive at board tasks for a project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b)						Refine the board tasks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c)							Categorize tasks into logical task headers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a)						Brainstorming to Arrive at Broad Tasks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first step in creating a WBS is to organize a meeting of all senior managers,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analysts, and prospective developers. The objective of the meeting is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brainstorm and come up with a set of broad tasks that need to be performed in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During the brainstorming session, you can make a note of all possible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Subsequently, the feasibility of each task is assessed. In addition, any conflict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common tasks can be eliminated. To enable you to perform this activity better,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arrange tasks as and when they are brainstormed.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XYZ Inc. conducts a brainstorming session to divide the tasks into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multiple subtasks that are performed during the analysis phase of a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the session the project managers and the analysts come up with tasks 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basis of prior project experience. These include tasks such as determining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scope of a project, drafting the software specifications, and securing resources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275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6735" y="3209290"/>
            <a:ext cx="5053330" cy="27254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 additional tasks are also determined based on client requirements. Preparing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initial project budget and estimating the approximate project timeline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examples of such tasks. In addition, personnel responsible to complete each task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also determined.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subtasks are subsequently arranged in the order in which they are executed.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6 depicts the subtasks in the analysis phase. Note that after a questionnaire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prepared, you can either arrange to meet the client or document the feedback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collected by the questionnaire. It is clear from the figure that preparation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SRS document can begin only after the preceding three tasks are complete. </a:t>
            </a:r>
            <a:endParaRPr lang="ko-KR" altLang="en-US" dirty="0" smtClean="0" sz="1200"/>
          </a:p>
          <a:p>
            <a:pPr marL="0" indent="0" defTabSz="1524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Prepare a Client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questionnaire. </a:t>
            </a:r>
            <a:endParaRPr lang="ko-KR" altLang="en-US" dirty="0" smtClean="0" sz="1200" b="1"/>
          </a:p>
          <a:p>
            <a:pPr marL="0" indent="0" defTabSz="1524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Prepare a Software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Requirements Specification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(SRS) document. </a:t>
            </a:r>
            <a:endParaRPr lang="ko-KR" altLang="en-US" dirty="0" smtClean="0" sz="1200" b="1"/>
          </a:p>
          <a:p>
            <a:pPr marL="0" indent="0" defTabSz="1524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Arrange for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meetings with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li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endParaRPr lang="ko-KR" altLang="en-US" dirty="0" smtClean="0" sz="1200" b="1"/>
          </a:p>
          <a:p>
            <a:pPr marL="0" indent="0" defTabSz="15240" algn="l">
              <a:lnSpc>
                <a:spcPts val="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Document client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feedback </a:t>
            </a:r>
            <a:endParaRPr lang="ko-KR" altLang="en-US" dirty="0" smtClean="0" sz="1200" b="1"/>
          </a:p>
          <a:p>
            <a:pPr marL="0" indent="0" defTabSz="15240" algn="l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6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WBS Activity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Dividing a main task into multiple subtasks also enables you to estimate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duration and the effort required for individual tasks.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Subsequently, at the end of the phase, you can evaluate the actual effort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duration. This helps you compare the estimated values with the actual values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prepare a schedule for the subsequent phases.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duration of each task affects the total duration of a phase. This, in turn,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affects the schedule of the subsequent phases. You can make similar deductions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while comparing the estimated costs with the actual costs of a task.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b)						Refining Broad Tasks  </a:t>
            </a:r>
            <a:endParaRPr lang="ko-KR" altLang="en-US" dirty="0" smtClean="0" sz="1200" b="1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276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second step of creating a WBS, you refine the list of tasks that was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compiled during brainstorming.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Refining the tasks may include adding more tasks or combining the existing ones.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this step, you may also change the arrangement of tasks.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change in the arrangement of tasks can occur on the basis of two theories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WBS.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Deliverable-based theory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Project life-cycle-based theory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use the deliverable-based theory when the deliverables of a project are more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important than its phases. This normally happens when the deliverables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decided before the project begins.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if the phases of a project are completely defined, you use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life-cycle-based theory. You can use the project life-cycle-based theory to arrange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tasks in a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c)							Categorizing Tasks into Logical Headers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Finally, after defining tasks and arranging them, you categorize each task into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logical task header.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preparing test plans and test cases and drawing up the test plans can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categorized as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Testing. 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activity provides another chance to ensure that you have not missed any task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brainstorming.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addition, you can also consult an expert such as a senior manager to review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validate the tasks identified.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7.8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WBS Implementation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Implementation Strategy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you set up a project WBS, think about how you will be using it later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Consider how you will organize the WBS, schedule format, manager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assignments, and charge numbers, in your early project planning.  It will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helpful if you can map the charge numbers, managers, and task groups to each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other. This will help you track costs and progress for each manager.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277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If your project schedule will on MS-Project, you may want to insert "text"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columns into your schedule (Gantt View) for project charge numbers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 names.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 project management environments have definite conventions for grouping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items in a WBS. The best method is to have a WBS that works for your particular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environment. The WBS should be designed with consideration for its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eventual uses.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Your WBS design should try to achieve certain goals: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Be compatible with how the work will be done and how costs and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schedules will be managed,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Give visibility to important or risky work efforts,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Allow mapping of requirements, plans, testing, and deliverables,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Foster clear ownership by managers and task leaders,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Provide data for performance measurement and historical databases, and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Make sense to the workers and accountants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usually many ways to design a WBS for a particular project, and there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sometimes as many views as people in the process. 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Experience teaches that everyone takes a slightly different slice of the apple, so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make sure WBS arguments seeking metaphysical certainty are quickly brought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closure.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Methodology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PM must map activities to chosen lifecycle as each lifecycle has different sets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activities.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Integral process activities occur for all Planning, configuration and testing.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Operations and maintenance phases are not normally in plan  (considered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post-project)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Some models are “straightened” for WBS: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Spiral and other iterative models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Linear sequence several times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Deliverables of tasks vary by methodology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7.9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Guidelines for decomposition of work tasks </a:t>
            </a:r>
            <a:endParaRPr lang="ko-KR" altLang="en-US" dirty="0" smtClean="0" sz="1200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278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General Guidelines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A WBS should be easy to understand. Some companies have corporate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standards for these schemes. Some top-level items, like Project Mgmt. are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WBS for each project. Others vary by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What often hurts most is what’s missing. Break down until you can generate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accurate time &amp; cost estimates. Ensure each element corresponds to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deliverable.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How		detailed should it be?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Not as detailed as the final MS-Project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Each level should have no more than 7 items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It can evolve over time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What tool should you use?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Excel, Word,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Org chart diagramming tool (Visio, etc)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Specialized commercial apps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Re-use a “template” if you have one. Although each project is unique, WBS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often be “reused” since most projects will resemble another project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 extent.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Ex: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Most projects within a given organization will have the same or similar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life cycles, and will thus have the same or similar deliverables required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each phase.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Many application areas or performing organizations have standard or semi-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standard WBS s that can be used as templates.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Ex: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Financial Management System etc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Identify major elements of the project. In general, the major elements will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deliverables and project management.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Decide if adequate cost and duration estimates can be developed at this level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detail for each deliverable.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Identify constituent components of the deliverable. Constituent components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should be described in terms of tangible, verifiable results to facilitate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 measurement.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Verify the correctness of the decomposition: are the low-level items both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necessary and sufficient for completion of the decomposed item? Is each item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clearly and completely defined? Can each item be appropriately scheduled and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279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A market demand (e.g., an oil company authorizes a project to build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new refinery in response to chronic gasoline shortages)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A business need (e.g., a training company authorizes a project to create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new course in order to increase its revenues)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A customer request (e.g., an electric utility authorizes a project to build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new substation to serve a new industrial park)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A technological advance (e.g., an electronics firm authorizes a new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to develop a new generation of video game player after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introduction of the corresponding new game format)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A legal requirement (e.g., a paint manufacturer authorizes a project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establish guidelines for the handling of a new toxic material).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 project ever goes 100% as planned, so project managers must learn to adapt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change. There are many things that can go wrong with project management.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are commonly called barriers.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Here are some possible barriers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							Poor Communication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Many times a project may fail because the project team does not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know exactly what to get done or what's already been done.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							Disagreement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Project must meet all elements in a contract.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Customer and project manager must agree on numerous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elements.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Failure to comply with standards and regulations.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Inclement weather.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Union strikes.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Personality conflicts.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Poor management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							Poorly defined project goals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1.14           Trade-Off Triangle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Good project management deals with three factors: time, cost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 are successful if they are completed on time, within budget, and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 requirements. In order to bring the many components of a large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into control there is a large toolkit of techniques, methodologies,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tools.  </a:t>
            </a:r>
            <a:endParaRPr lang="ko-KR" altLang="en-US" dirty="0" smtClean="0" sz="1200"/>
          </a:p>
          <a:p>
            <a:pPr marL="0" indent="0" defTabSz="15240" algn="l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budgeted?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The WBS is not a decomposition of the software produced by the project. It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decomposition of the project itself, and includes such activities 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management, procurement, installation and, of course, software development.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Each low level module may be assigned three basic work tasks: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module design,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coding and 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unit testing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Additional development tasks such as prototyping, testing, and integration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derived from the other development phases.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 typical list of high level WBS tasks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Following table contains a typical list of high level WBS tasks to be included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formal WBS task list.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This is not an exhaustive list of all project development tasks, and not 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 will require all the tasks described.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However, this table will be useful as a checklist to assist in locating tasks that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may have been overlooked.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Table: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High level WBS structure tasks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Software development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Requirements analysis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Prototype development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Prototype specification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Prototype design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Prototype implementation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Design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Top level design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Detailed design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Implementation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Coding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Unit test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Integration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Software integration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Hardware/software integration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Testing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Alpha testing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Beta testing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280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Acceptance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Installation / Maintenance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Error correction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Software enhancement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Management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Planning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Staffing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Administration and services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Budget administration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Personnel management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Quality assurance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Configuration management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Training / Procurement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Acquisition of development tools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Acquisition of system components (off the shell)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Equipment selection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Vendor selection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Ordering procedure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Inventory control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Documentation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Technical writing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Project publishing activities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Development documentation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Non-deliverable development documentation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FF"/>
                </a:solidFill>
                <a:latin typeface="Times New Roman"/>
                <a:ea typeface="Times New Roman"/>
              </a:rPr>
              <a:t>Deliverable development documentation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Maintenance documentation / User documentation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Management and Administration Tasks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Non-development activities, such as high level management WBS tasks,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standard, to a large extent, and any variance is determined by either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magnitude of the project, or the introduction of a new management model.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An example of a list of management WBS tasks appears in the following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Table.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This list contains many of the most important management tasks required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most software development projects.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Those tasks that are mandatory for all projects are marked as such in the list.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Table: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Management and administration tasks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Mandatory 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Management task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√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 Planning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√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 Preparation or estimates </a:t>
            </a:r>
            <a:endParaRPr lang="ko-KR" altLang="en-US" dirty="0" smtClean="0" sz="1200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281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√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 Risk analysis and risk management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√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 Scheduling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 Staffing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 Budget analysis and administration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√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7. Personnel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√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8. Task assignment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√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9. Delegation of authority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√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10. Assignment of development resources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11. Supervision of development equipment maintenance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12. Supervision and control of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13. Organization of reviews and formal presentations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14. Establishment of standards and methods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√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15. Quality assurance and control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√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16. Configuration management and control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17. Supervision of subcontractors and vendors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√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18. Higher management interface and coordination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19. Customer interface and coordination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√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20. Reporting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21. Administration and services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Note that budget analysis and administration is not a mandatory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task, simply because not all projects administer their own budget.					Some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organizations have a financial officer responsible for the administration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budgets.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Customer interface is also not a mandatory management task because not 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 have a customer. In the case of company internal projects, high level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management, together with the designated users of the system being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developed, play the role of customer. It is usually they who specify the initial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requirements, and it is to them that the project manager must come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final approval and for final system acceptance.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Break down the work until accurate estimates of cost and resources needed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 the task are provided.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Ensure that clearly defined starting and ending events are defined for the task.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may be the production of a deliverable or the occurrence of an event.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Verify that the lowest level tasks can be performed within a “reasonable”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period of time. Each state organization must define “reasonable.”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If the time period to complete a task is too long, an accurate project status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implementation phase may not be possible.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An industry standard rule of thumb is to make work packages that can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282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completed in timeframes of two weeks.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Verify that people assigned to the project are all assigned a WBS task.  Have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firm rule: if the task is not on WBS, it is not worked 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The work breakdown structure and any support documentation should be easy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understand.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The work should not be subdivided arbitrarily to the lowest possible level.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 breakdown structure elements at the lowest control level should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typically range from 0.5% to 2.5% of total project budget.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Furthermore, you should be aware that the work breakdown structure can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developed to reflect the trust that you have in specific line groups, by leaving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them the autonomy over specific areas of work.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Finally, always remember that projects are dynamic working environments -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 try to maintain flexibility in the work breakdown structure.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As a general guideline, no single functional decomposition should be selected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just because it was conceived first. The functional decomposition of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system may be substantially different from the design decomposition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system. However, a good functional decomposition will have taken into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account design as the next development phase, and will often be a good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starting point for the division of the system into high level design components.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high level design components are then further decomposed into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successive lower levels that ultimately produce programming modules.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good modular design produces small, simple, independent modules. </a:t>
            </a:r>
            <a:endParaRPr lang="ko-KR" altLang="en-US" dirty="0" smtClean="0" sz="1200"/>
          </a:p>
          <a:p>
            <a:pPr marL="0" indent="0" defTabSz="15240" algn="l">
              <a:lnSpc>
                <a:spcPts val="25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283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37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8. Scheduling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8.1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Understanding Schedule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Salient Features: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Fred Brooks, the well-known author of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The Mythical-Man-Month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[BRO95],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was once asked how software projects fall behind schedule. His response was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simple as it was profound: "One day at a time."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reality of a technical project (whether it involves building a hydroelectric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plant or developing an operating system) is that hundreds of small tasks must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occur to accomplish a larger goal.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 of these tasks lie outside the mainstream and may be completed without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worry about impact on project completion date, Other tasks lie on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"critical" path, these "critical" tasks fall behind schedule, the completion date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entire project is 'put into jeopardy,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manager's objective is to define all project tasks build a network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depicts their interdependencies, identify the tasks that are critical within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network, and then track their progress to ensure that delay is recognized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"one day at a time." To accomplish this, the manager must have a schedule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has been defined at a degree of resolution that enables the manager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monitor Progress and control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Software project scheduling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is an activity that distributes estimated effort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across the planned project duration by allocating the effort to specific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engineering tasks.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is important to note, however, that the schedule evolves over time. During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early stages of project planning,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macroscopic schedule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is developed.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type of schedule identifies all major software engineering activities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functions to which they are applied.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the project gets under way, each entry on the macroscopic schedule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refined into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detailed schedule.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Here specific software tasks (required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accomplish an activity) are identified and scheduled.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Scheduling for software engineering projects can be viewed from two rather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different perspectives. In the first, an end-date for release of a computer-based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has already (and irrevocably) been established. 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284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organization is constrained to distribute effort within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prescribed time frame. The second view of software scheduling assumes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rough chronological bounds have been discussed but the end-date is set by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engineering organization. Effort is distributed to make best use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and an end-date is defined after careful analysis of the ware.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Unfortunately, the first situation is encountered far more frequently than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second.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a project manager, you need to assign durations to all activities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monitor their progress.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also need to plan the order in which the activities will be performed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well as the start and end dates for each activity. In short, you need to create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schedule.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plan includes not only the scheduling of development activities, but also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scheduling of project resources, particularly people. To accomplish this,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manager must have a schedule that has been defined at a degree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resolution that enables the manager to monitor Progress and control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The project schedule is one of the most important parts of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plan.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schedule reflects the start dates and end dates for each activity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project. It also reflects the resources required to complete the activities.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create a schedule, you can use project management tools.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create a schedule, you can use project management tools, e.g.: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Gantt charts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Network-scheduling techniques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 matter how well the project schedule is prepared, that schedule is useless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unless it is adhered to. It is the project manager's responsibility to withstand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pressure and to assure that the project is developed in an orderly fashion,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according to the schedule. Whenever circumstances change,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 should then be updated to reflect the new situation.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Need for Project Scheduling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have a tendency to get out of control because of the multiple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that need to be monitored, tracked, and controlled. When a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goes out of control, the original deadlines, the budget, and the effort required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overshoot the initial estimates. This not only impacts the product, but also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credibility of the development team.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285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What Delays Software Projects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various reasons why a software project is delayed. Some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reasons are listed below: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The initial estimate of the effort and resources required to complete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was incorrect. (An honest underestimate of the amount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effort and/or the number of resources that will be required to do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job).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Changing customer requirements that are not reflected in schedule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Known risks were not mitigated. (Predictable and/or unpredictable risks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were not considered when the project commenced).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Technical difficulties surfaced during software product development.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(Technical difficulties could not have been foreseen in advance).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Human difficulties, such as interpersonal problems and team attitude,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became unmanageable. (Human difficulties that could not have been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foreseen in advance, e.g., Miscommunication among project staff resulting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delays).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A failure by project management to recognize that the project is falling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behind schedule and a lack of action to correct the problem.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The initial deadline set for the project was unrealistic. (An unrealistic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deadline established by someone outside the software development group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forced on managers and practitioners within the group).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Aggressive (read “unrealistic") deadlines are a fact of life in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business Sometimes such deadlines are demanded for reasons that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legitimate, from the point of view of the person who sets the deadline. But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common sense says that legitimacy must also be perceived by the people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doing the work.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How to Prevent Delays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While most of the above reasons result in project delays, unrealistic deadlines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cause the maximum damage. Unrealistic deadlines are caused either by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client wanting a quick delivery or the management wanting a return business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nom a client. 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286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unrealistic deadlines are the norm for software projects. You need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resolve the conflict between an unrealistic deadline and the constraints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development team.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a project manager you need to balance the limited resources and the final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deliverable committed to the client. To do this, you can follow the points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listed below: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a)							Study similar past projects for the method of dealing with similar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situations. Use the historical information to project time and effort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estimates for the current software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b)						Use an incremental process model to create a schedule to deliver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required functional module of the software product.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c)							Present the schedule created on the basis of past projects to the client.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Explain the projected delays and the reasons for the same.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d)						Present the incremental model as a strategy for developing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All the strategies have their advantages and disadvantages. If the schedule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created using inputs from the past project does not help meet the deadline, you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use the incremental model. In the incremental model, the strategy is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 each module as and when it is completed. However, historical trends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show that clients opt for either strategy if provided reasonable time and effort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8.2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Scheduling Fundamentals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Scheduling Basics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Only a small percentage of all the activities in a software project have a direct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impact on the on-time completion of the software project. Therefore, you need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identify the activities that are critical to the completion of the project.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addition, you ensure that all inputs are available to complete the critical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activities. This is where a software project schedule comes into the picture.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goal of a software project schedule is to determine the duration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and the phases within the project. A software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 enables you to distribute the estimated effort to be spent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performing the critical activities.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a few basic principles that determine how a software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 is created. To create a project schedule, first you group similar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together. Then, you determine the dependencies of the different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activities. Next, you allocate the estimated time and resources to each activity.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Finally, you define the roles and responsibilities and the output and validation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criteria. 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287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 of the guidelines for creating a software project schedule are discussed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below: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a)						Classification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b)						Interdependence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c)							Time and effort allocation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d)						Validation criteria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e)							Defined responsibilities and outputs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a)						Classification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While managing a software project, you need to group similar tasks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so that they are completed successfully. The primary tools used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group similar tasks are the WBS and decomposition technique. Using these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tools, you can divide a software project into different phases. The phases can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further subdivided into activities. The software project schedule is prepared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according to the arrangement of the phases.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b)						Interdependence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you have seen, a software project is composed of multiple phases and each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 is composed of multiple activities. Although each activity is treated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separately, it is linked to other activities. As a project manager, you determine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interdependence and sequence of activities. For example, some activities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be completed without any inputs from other activities, whereas other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cannot start unless a preceding activity is completed.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c)							Time and Effort Allocation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activity in a software project needs a certain amount of time and effort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completion. To manage the project, you assign start and end dates to each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activity. You also need to allocate appropriate effort to each activity. Most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projects operate with time and effort constraints. Therefore,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managing within the available resources is very important for a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d)						Validation Criteria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also determine the validation criteria for time and effort allocation in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project. Determining the validation criteria allows you to ensure that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optimal level of resources is available for a particular activity. Suppose 5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people are assigned to an activity that requires an effort of 3.5 person days.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means resources allocated are more than the actual requirement.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e)							Defined Responsibilities and outputs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a software project manager, you assign roles and responsibilities to all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people assigned to a software project. This defines the hierarchy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team. You also define the outputs from each activity. This helps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identifying the results expected at the end of every activity. Next, you link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roles to the outputs. When each role is linked to the expected results, you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288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track each person's effort and the progress of each activity towards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closure. </a:t>
            </a:r>
            <a:endParaRPr lang="ko-KR" altLang="en-US" dirty="0" smtClean="0" sz="1200"/>
          </a:p>
          <a:p>
            <a:pPr marL="0" indent="0" defTabSz="15240" algn="l">
              <a:lnSpc>
                <a:spcPts val="6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289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techniques provide the tools for managing different components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involved in a project: planning and scheduling, developing a product;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managing financial and capital resources, and monitoring progress. However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success of a project will always rest on the abilities of a project manager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the team members.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managing competing project requirements Project managers often talk of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triple constraint: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Project scope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Time and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Cost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quality is affected by balancing these three factors.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High quality projects deliver the required product or service within scope, 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time and within budget.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relationship among these factors is such that if any one of the three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factors changes, at least one other factor must change.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Simply put: project success means completing all project deliverables on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time,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within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budget,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and to a level of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quality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that is acceptable to sponsors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stakeholders.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manager must keep the team's attention focused on achieving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broad goals. Most people still want their projects to be on time, meet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objectives, and not cost more than the budget. These form the classic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time, quality, cost triangle.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fact if you have an unlimited budget and unlimited time,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becomes rather easy. For most people, however, time and money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critical and that is what makes project management so important today.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management is often summarized in a triangle. The three most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important factors are time, cost and scope. These form the vertices with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as a central theme. </a:t>
            </a:r>
            <a:endParaRPr lang="ko-KR" altLang="en-US" dirty="0" smtClean="0" sz="1200"/>
          </a:p>
          <a:p>
            <a:pPr marL="0" indent="0" defTabSz="15240" algn="l">
              <a:lnSpc>
                <a:spcPts val="13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38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8. Scheduling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8.3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Scheduling Tools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GANTT CHARTS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various tools that help you create a schedule. One of the simplest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management tools used to represent the timeline of activities is the Gantt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chart.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Long before the advent of computers, Henry L. Gantt lent his name to a simple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very useful graphical representation of		a project development schedule.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Gantt chart shows almost all of the information contained in the schedule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activity list, but in a much more digestible way. The schedule information is more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easily grasped and understood, and the activities can be easily compared.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Gantt chart enables us to see at any given time, which activities should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occurring in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Gantt chart has horizontal bars plotted on a chart to represent a schedule. In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Gantt chart, you plot time on the horizontal axis and activities on the vertical axis.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represent an activity by a horizontal bar on the Gantt chart. The position of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horizontal bar shows the start and end time of an activity and the length of the bar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show its duration. You can have one look at the Gantt chart and make out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progress of the project. Figure 1 displays a sample Gantt chart. </a:t>
            </a:r>
            <a:endParaRPr lang="ko-KR" altLang="en-US" dirty="0" smtClean="0" sz="1200"/>
          </a:p>
          <a:p>
            <a:pPr marL="0" indent="0" defTabSz="15240" algn="l">
              <a:lnSpc>
                <a:spcPts val="2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290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6730" y="841375"/>
            <a:ext cx="4267200" cy="3093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1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20130" y="4041775"/>
            <a:ext cx="399415" cy="49974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5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D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C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B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A </a:t>
            </a:r>
            <a:endParaRPr lang="ko-KR" altLang="en-US" dirty="0" smtClean="0" sz="1397" b="1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Activities </a:t>
            </a:r>
            <a:endParaRPr lang="ko-KR" altLang="en-US" dirty="0" smtClean="0" sz="798" b="1"/>
          </a:p>
          <a:p>
            <a:pPr marL="0" indent="0" defTabSz="15240" algn="l">
              <a:lnSpc>
                <a:spcPts val="7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</a:t>
            </a:r>
            <a:r>
              <a:rPr lang="en-US" altLang="ko-KR" dirty="0" smtClean="0" sz="1152" b="1">
                <a:solidFill>
                  <a:srgbClr val="000000"/>
                </a:solidFill>
                <a:latin typeface="Times New Roman"/>
                <a:ea typeface="Times New Roman"/>
              </a:rPr>
              <a:t>10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152" b="1">
                <a:solidFill>
                  <a:srgbClr val="000000"/>
                </a:solidFill>
                <a:latin typeface="Times New Roman"/>
                <a:ea typeface="Times New Roman"/>
              </a:rPr>
              <a:t>20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152" b="1">
                <a:solidFill>
                  <a:srgbClr val="000000"/>
                </a:solidFill>
                <a:latin typeface="Times New Roman"/>
                <a:ea typeface="Times New Roman"/>
              </a:rPr>
              <a:t>30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152" b="1">
                <a:solidFill>
                  <a:srgbClr val="000000"/>
                </a:solidFill>
                <a:latin typeface="Times New Roman"/>
                <a:ea typeface="Times New Roman"/>
              </a:rPr>
              <a:t>40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152" b="1">
                <a:solidFill>
                  <a:srgbClr val="000000"/>
                </a:solidFill>
                <a:latin typeface="Times New Roman"/>
                <a:ea typeface="Times New Roman"/>
              </a:rPr>
              <a:t>50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152" b="1">
                <a:solidFill>
                  <a:srgbClr val="000000"/>
                </a:solidFill>
                <a:latin typeface="Times New Roman"/>
                <a:ea typeface="Times New Roman"/>
              </a:rPr>
              <a:t>60 </a:t>
            </a:r>
            <a:endParaRPr lang="ko-KR" altLang="en-US" dirty="0" smtClean="0" sz="1152" b="1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Time (Person days)  </a:t>
            </a:r>
            <a:endParaRPr lang="ko-KR" altLang="en-US" dirty="0" smtClean="0" sz="1200" b="1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1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Example Gantt Chart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Figure 1, activity D starts on day 1 of the project. The planned duration of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activity is 20 days. The planned duration is shown in a lighter shade on the Gantt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chart. This is done to differentiate planned duration from the current status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activity. In the case of activity D, the current duration of the activity is 19 days.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Therefore, activity D is still one day short of completion. This can be discerned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the length of the gray and black bars. Activity C, planned for completion 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day 40, is much behind schedule. This can be observed from the smaller length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black bar in the Gantt chart.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understand how you can use a Gantt chart to schedule a project, consider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example. Table 1 display a set of activities in a software project and the start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end time for each activity. </a:t>
            </a:r>
            <a:endParaRPr lang="ko-KR" altLang="en-US" dirty="0" smtClean="0" sz="1200"/>
          </a:p>
          <a:p>
            <a:pPr marL="0" indent="0" defTabSz="15240" algn="l">
              <a:lnSpc>
                <a:spcPts val="15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291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621" name="Rect 3"/>
          <p:cNvSpPr>
            <a:spLocks noGrp="1" noChangeArrowheads="1"/>
          </p:cNvSpPr>
          <p:nvPr/>
        </p:nvSpPr>
        <p:spPr>
          <a:xfrm rot="0">
            <a:off x="5455920" y="4154170"/>
            <a:ext cx="799465" cy="3448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PLANNED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ACTUAL </a:t>
            </a:r>
            <a:endParaRPr lang="ko-KR" altLang="en-US" dirty="0" smtClean="0" sz="1200" b="1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8240" y="4867910"/>
            <a:ext cx="5455920" cy="353250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4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9305" y="1438910"/>
            <a:ext cx="6193790" cy="36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4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9305" y="1801495"/>
            <a:ext cx="6193790" cy="81978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4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9305" y="2618105"/>
            <a:ext cx="6193790" cy="55816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4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9305" y="3173095"/>
            <a:ext cx="6193790" cy="110045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Table 1: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Project Activities and Time Allocation Details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Tasks </a:t>
            </a:r>
            <a:endParaRPr lang="ko-KR" altLang="en-US" dirty="0" smtClean="0" sz="1200" b="1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 analysis and project planning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01/01/2002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01/14/2002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Setting up the environment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01/01/2002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01/08/2002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construction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01/15/2002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05/15/2002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Unit testing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05/16/2002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06/28/2002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User training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07/22/2002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07/26/2002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testing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15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07/01/2002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07/19/2002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User documentation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01/15/2002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02/28/2002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Data migration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01/15/2002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02/15/2002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Conducting user acceptance test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08/01/2002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08/31/2002 </a:t>
            </a:r>
            <a:endParaRPr lang="ko-KR" altLang="en-US" dirty="0" smtClean="0" sz="1200"/>
          </a:p>
          <a:p>
            <a:pPr marL="0" indent="0" defTabSz="1524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Using the data shown in the Table 1, you can create a Gantt chart. The Gantt chart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displayed in Figure 2. </a:t>
            </a:r>
            <a:endParaRPr lang="ko-KR" altLang="en-US" dirty="0" smtClean="0" sz="1200"/>
          </a:p>
          <a:p>
            <a:pPr marL="0" indent="0" defTabSz="15240" algn="l">
              <a:lnSpc>
                <a:spcPts val="25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2: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Gantt Chart for Activities of Table 1 </a:t>
            </a:r>
            <a:endParaRPr lang="ko-KR" altLang="en-US" dirty="0" smtClean="0" sz="1200"/>
          </a:p>
          <a:p>
            <a:pPr marL="0" indent="0" defTabSz="1524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Figure 2, the Gantt chart displays the week-wise status of a software project.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vertical dotted line is drawn through the chart to represent the current date. This </a:t>
            </a:r>
            <a:endParaRPr lang="ko-KR" altLang="en-US" dirty="0" smtClean="0" sz="1200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292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624" name="Rect 3"/>
          <p:cNvSpPr>
            <a:spLocks noGrp="1" noChangeArrowheads="1"/>
          </p:cNvSpPr>
          <p:nvPr/>
        </p:nvSpPr>
        <p:spPr>
          <a:xfrm rot="0">
            <a:off x="4913630" y="1539240"/>
            <a:ext cx="2021840" cy="17081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Planned Start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Planned End </a:t>
            </a:r>
            <a:endParaRPr lang="ko-KR" altLang="en-US" dirty="0" smtClean="0" sz="1200" b="1"/>
          </a:p>
        </p:txBody>
      </p:sp>
      <p:sp>
        <p:nvSpPr>
          <p:cNvPr id="625" name="Rect 3"/>
          <p:cNvSpPr>
            <a:spLocks noGrp="1" noChangeArrowheads="1"/>
          </p:cNvSpPr>
          <p:nvPr/>
        </p:nvSpPr>
        <p:spPr>
          <a:xfrm rot="0">
            <a:off x="3651250" y="1450975"/>
            <a:ext cx="1110615" cy="34417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Time Allocation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(person days) </a:t>
            </a:r>
            <a:endParaRPr lang="ko-KR" altLang="en-US" dirty="0" smtClean="0" sz="1200" b="1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line indicates the status of the project on a specific day. The left side of the line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indicates the tasks that are completed. On-going activities run across the line.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future activities lie completely to the right of the line. After drawing the Gantt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chart you can extend the bars every week to a length proportional to the work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completed during the week. Therefore, the bars describe the status of the-project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 any point of time.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process of creating a Gantt chart as discussed above is manual. Nowadays, </a:t>
            </a:r>
            <a:endParaRPr lang="ko-KR" altLang="en-US" dirty="0" smtClean="0" sz="1200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automated tools are available for creating Gantt charts. For example, you can use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Microsoft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®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Project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TM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2000 developed by Microsoft to create a project schedule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automatically.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3 is another example of a Gantt chart. The symbols used in the chart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widely accepted, though not standardized. The inverted triangle, for example,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commonly used to represent a significant event, such as a major milestone.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Gantt chart in Fig. 3 demonstrates the ease with which important schedule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can be quickly perceived. We can immediately see that, except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phase, all phases overlap, and that from November to mid-December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1992 three high level activities overlap.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Major milestones</a:t>
            </a:r>
            <a:endParaRPr lang="ko-KR" altLang="en-US" dirty="0" smtClean="0" sz="1200" u="sng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SRR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= Software requirements review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POR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= Preliminary design review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COR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= Critical design review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TRR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= Test readiness review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ATP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= Acceptance test procedure  </a:t>
            </a:r>
            <a:endParaRPr lang="ko-KR" altLang="en-US" dirty="0" smtClean="0" sz="1200"/>
          </a:p>
          <a:p>
            <a:pPr marL="0" indent="0" defTabSz="15240" algn="l">
              <a:lnSpc>
                <a:spcPts val="25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293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7255" y="841375"/>
            <a:ext cx="4211955" cy="288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Requirements </a:t>
            </a:r>
            <a:endParaRPr lang="ko-KR" altLang="en-US" dirty="0" smtClean="0" sz="1097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analysis </a:t>
            </a:r>
            <a:endParaRPr lang="ko-KR" altLang="en-US" dirty="0" smtClean="0" sz="1097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PDR </a:t>
            </a:r>
            <a:endParaRPr lang="ko-KR" altLang="en-US" dirty="0" smtClean="0" sz="900" b="1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Top level design </a:t>
            </a:r>
            <a:endParaRPr lang="ko-KR" altLang="en-US" dirty="0" smtClean="0" sz="1097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CDR </a:t>
            </a:r>
            <a:endParaRPr lang="ko-KR" altLang="en-US" dirty="0" smtClean="0" sz="900" b="1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Detailed design </a:t>
            </a:r>
            <a:endParaRPr lang="ko-KR" altLang="en-US" dirty="0" smtClean="0" sz="1097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Implementation </a:t>
            </a:r>
            <a:endParaRPr lang="ko-KR" altLang="en-US" dirty="0" smtClean="0" sz="1097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Integration </a:t>
            </a:r>
            <a:endParaRPr lang="ko-KR" altLang="en-US" dirty="0" smtClean="0" sz="1097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Testing </a:t>
            </a:r>
            <a:endParaRPr lang="ko-KR" altLang="en-US" dirty="0" smtClean="0" sz="1097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</a:t>
            </a:r>
            <a:r>
              <a:rPr lang="en-US" altLang="ko-KR" dirty="0" smtClean="0" sz="1097">
                <a:solidFill>
                  <a:srgbClr val="000000"/>
                </a:solidFill>
                <a:latin typeface="Times New Roman"/>
                <a:ea typeface="Times New Roman"/>
              </a:rPr>
              <a:t>Maintenance </a:t>
            </a:r>
            <a:endParaRPr lang="ko-KR" altLang="en-US" dirty="0" smtClean="0" sz="1097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</a:t>
            </a:r>
            <a:r>
              <a:rPr lang="en-US" altLang="ko-KR" dirty="0" smtClean="0" sz="701">
                <a:solidFill>
                  <a:srgbClr val="000000"/>
                </a:solidFill>
                <a:latin typeface="Times New Roman"/>
                <a:ea typeface="Times New Roman"/>
              </a:rPr>
              <a:t>1992 </a:t>
            </a:r>
            <a:endParaRPr lang="ko-KR" altLang="en-US" dirty="0" smtClean="0" sz="70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>
                <a:solidFill>
                  <a:srgbClr val="000000"/>
                </a:solidFill>
                <a:latin typeface="Times New Roman"/>
                <a:ea typeface="Times New Roman"/>
              </a:rPr>
              <a:t>May  Jun </a:t>
            </a:r>
            <a:endParaRPr lang="ko-KR" altLang="en-US" dirty="0" smtClean="0" sz="9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</a:t>
            </a:r>
            <a:r>
              <a:rPr lang="en-US" altLang="ko-KR" dirty="0" smtClean="0" sz="701" u="sng">
                <a:solidFill>
                  <a:srgbClr val="000000"/>
                </a:solidFill>
                <a:latin typeface="Times New Roman"/>
                <a:ea typeface="Times New Roman"/>
              </a:rPr>
              <a:t>Major milestones </a:t>
            </a:r>
            <a:endParaRPr lang="ko-KR" altLang="en-US" dirty="0" smtClean="0" sz="701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</a:t>
            </a:r>
            <a:r>
              <a:rPr lang="en-US" altLang="ko-KR" dirty="0" smtClean="0" sz="701">
                <a:solidFill>
                  <a:srgbClr val="000000"/>
                </a:solidFill>
                <a:latin typeface="Times New Roman"/>
                <a:ea typeface="Times New Roman"/>
              </a:rPr>
              <a:t>SRR = Software requirements review </a:t>
            </a:r>
            <a:endParaRPr lang="ko-KR" altLang="en-US" dirty="0" smtClean="0" sz="70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</a:t>
            </a:r>
            <a:r>
              <a:rPr lang="en-US" altLang="ko-KR" dirty="0" smtClean="0" sz="701">
                <a:solidFill>
                  <a:srgbClr val="000000"/>
                </a:solidFill>
                <a:latin typeface="Times New Roman"/>
                <a:ea typeface="Times New Roman"/>
              </a:rPr>
              <a:t>PDR = Preliminary design review </a:t>
            </a:r>
            <a:endParaRPr lang="ko-KR" altLang="en-US" dirty="0" smtClean="0" sz="70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</a:t>
            </a:r>
            <a:r>
              <a:rPr lang="en-US" altLang="ko-KR" dirty="0" smtClean="0" sz="701">
                <a:solidFill>
                  <a:srgbClr val="000000"/>
                </a:solidFill>
                <a:latin typeface="Times New Roman"/>
                <a:ea typeface="Times New Roman"/>
              </a:rPr>
              <a:t>CDR = Critical design review </a:t>
            </a:r>
            <a:endParaRPr lang="ko-KR" altLang="en-US" dirty="0" smtClean="0" sz="70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</a:t>
            </a:r>
            <a:r>
              <a:rPr lang="en-US" altLang="ko-KR" dirty="0" smtClean="0" sz="701">
                <a:solidFill>
                  <a:srgbClr val="000000"/>
                </a:solidFill>
                <a:latin typeface="Times New Roman"/>
                <a:ea typeface="Times New Roman"/>
              </a:rPr>
              <a:t>TRR = Test readiness review </a:t>
            </a:r>
            <a:endParaRPr lang="ko-KR" altLang="en-US" dirty="0" smtClean="0" sz="70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</a:t>
            </a:r>
            <a:r>
              <a:rPr lang="en-US" altLang="ko-KR" dirty="0" smtClean="0" sz="701">
                <a:solidFill>
                  <a:srgbClr val="000000"/>
                </a:solidFill>
                <a:latin typeface="Times New Roman"/>
                <a:ea typeface="Times New Roman"/>
              </a:rPr>
              <a:t>ATP = Acceptance test procedure </a:t>
            </a:r>
            <a:endParaRPr lang="ko-KR" altLang="en-US" dirty="0" smtClean="0" sz="701"/>
          </a:p>
          <a:p>
            <a:pPr marL="0" indent="0" defTabSz="1524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3: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High level Gantt chart -project development schedule.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More detailed charts can also include the names of the engineers assigned to each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activity, and the equipment that will be needed for each activity. This information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be added next to the activity time lines in the graph, or as an inserted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reference table (similar to the list of major milestones in fig 10.1). Some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variations of the Gantt chart do include this type of information on the chart, but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can cause clutter, which is contrary to the main objective of the chart;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enable important schedule information to be grasped quickly.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is also important to understand what Gantt charts do not provide. In a Gantt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chart, it is difficult to provide information on the amount of resources required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complete each activity. A common mistake is to conclude that if five engineers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assigned to integration, and the integration activity starts in mid-September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1992 and ends in mid-January 1993 (four months), then integration requires 20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 months. In fact, integration may start with only one engineer, with one more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joining during the second month, and the remaining three engineers joining during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third month. The integration team may then be reduced to three engineers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the fourth integration month.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3 includes only seven activities. As more detail becomes available, lower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level activities can be included on the chart. When the chart has more activities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than it can reasonably carry (a subjective decision), additional charts may be </a:t>
            </a:r>
            <a:endParaRPr lang="ko-KR" altLang="en-US" dirty="0" smtClean="0" sz="1200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294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630" name="Rect 3"/>
          <p:cNvSpPr>
            <a:spLocks noGrp="1" noChangeArrowheads="1"/>
          </p:cNvSpPr>
          <p:nvPr/>
        </p:nvSpPr>
        <p:spPr>
          <a:xfrm rot="0">
            <a:off x="2429510" y="1191895"/>
            <a:ext cx="3743960" cy="2773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SPR </a:t>
            </a:r>
            <a:endParaRPr lang="ko-KR" altLang="en-US" dirty="0" smtClean="0" sz="900" b="1"/>
          </a:p>
          <a:p>
            <a:pPr marL="0" indent="0" defTabSz="15240" algn="l">
              <a:lnSpc>
                <a:spcPts val="10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TRR </a:t>
            </a:r>
            <a:endParaRPr lang="ko-KR" altLang="en-US" dirty="0" smtClean="0" sz="900" b="1"/>
          </a:p>
          <a:p>
            <a:pPr marL="0" indent="0" defTabSz="1524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ATP </a:t>
            </a:r>
            <a:endParaRPr lang="ko-KR" altLang="en-US" dirty="0" smtClean="0" sz="900" b="1"/>
          </a:p>
          <a:p>
            <a:pPr marL="0" indent="0" defTabSz="15240" algn="l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00">
                <a:solidFill>
                  <a:srgbClr val="000000"/>
                </a:solidFill>
                <a:latin typeface="Times New Roman"/>
              </a:rPr>
              <a:t>Jan  Feb  Mar  Apr  May  Jun  Jul  Aug  Sep  Oct  Nov  Dec  Jan  Feb  Mar  Apr  </a:t>
            </a:r>
            <a:endParaRPr lang="ko-KR" altLang="en-US" dirty="0" smtClean="0" sz="9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01">
                <a:solidFill>
                  <a:srgbClr val="000000"/>
                </a:solidFill>
                <a:latin typeface="Times New Roman"/>
                <a:ea typeface="Times New Roman"/>
              </a:rPr>
              <a:t>1993 </a:t>
            </a:r>
            <a:endParaRPr lang="ko-KR" altLang="en-US" dirty="0" smtClean="0" sz="701"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7185" y="2419985"/>
            <a:ext cx="4075430" cy="303911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added. For example, the design activity can be presented on a separate Gantt chart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(see Fig. 4).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4 presents both high and low level activities. For example, 'Integrate phase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 model' contains three low level activities: 'Integrate executive', 'Integrate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operating system' and 'Integrate user interface'. This provides the continuity link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between the detailed Gantt chart (Fig. 4) and the higher level chart (Fig. 3).  </a:t>
            </a:r>
            <a:endParaRPr lang="ko-KR" altLang="en-US" dirty="0" smtClean="0" sz="1200"/>
          </a:p>
          <a:p>
            <a:pPr marL="0" indent="0" defTabSz="15240" algn="l">
              <a:lnSpc>
                <a:spcPts val="5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Set up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integration site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Integrate phase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 model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Integrate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executive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Integrate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operating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Integrate user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interface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Integrate phase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II model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47">
                <a:solidFill>
                  <a:srgbClr val="000000"/>
                </a:solidFill>
                <a:latin typeface="Times New Roman"/>
                <a:ea typeface="Times New Roman"/>
              </a:rPr>
              <a:t>   Sep 15     Oct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</a:t>
            </a:r>
            <a:r>
              <a:rPr lang="en-US" altLang="ko-KR" dirty="0" smtClean="0" sz="947">
                <a:solidFill>
                  <a:srgbClr val="000000"/>
                </a:solidFill>
                <a:latin typeface="Times New Roman"/>
                <a:ea typeface="Times New Roman"/>
              </a:rPr>
              <a:t>Nov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</a:t>
            </a:r>
            <a:r>
              <a:rPr lang="en-US" altLang="ko-KR" dirty="0" smtClean="0" sz="947">
                <a:solidFill>
                  <a:srgbClr val="000000"/>
                </a:solidFill>
                <a:latin typeface="Times New Roman"/>
                <a:ea typeface="Times New Roman"/>
              </a:rPr>
              <a:t>Dec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947">
                <a:solidFill>
                  <a:srgbClr val="000000"/>
                </a:solidFill>
                <a:latin typeface="Times New Roman"/>
                <a:ea typeface="Times New Roman"/>
              </a:rPr>
              <a:t>Jan </a:t>
            </a:r>
            <a:endParaRPr lang="ko-KR" altLang="en-US" dirty="0" smtClean="0" sz="947"/>
          </a:p>
          <a:p>
            <a:pPr marL="0" indent="0" defTabSz="15240" algn="l">
              <a:lnSpc>
                <a:spcPts val="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1992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1993 </a:t>
            </a:r>
            <a:endParaRPr lang="ko-KR" altLang="en-US" dirty="0" smtClean="0" sz="749"/>
          </a:p>
          <a:p>
            <a:pPr marL="0" indent="0" defTabSz="15240" algn="l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4: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Detailed Gantt chart -integration schedule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Note that each period of one month in Fig. 3 has been divided into four weeks.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Though not completely accurate, this is a common approximation, used also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estimation and apart from being convenient; it also provides some slack for minor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scheduling adjustments.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Similar detailed Gantt charts can be prepared for each of the major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phases. Non-development activities will also appear on the Gantt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chart, such as 'Procurement of development tools', or 'Market research'. This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particularly useful when certain development activities are dependent on other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non-development activities, such as the procurement of development tools (e.g.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compiler) that need to be completed before the implementation activities can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begin. In cases where such dependent relationships may have been overlooked,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they will often emerge from' a review of the Gantt chart. This type of dependence </a:t>
            </a:r>
            <a:endParaRPr lang="ko-KR" altLang="en-US" dirty="0" smtClean="0" sz="1200"/>
          </a:p>
          <a:p>
            <a:pPr marL="0" indent="0" defTabSz="1524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295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633" name="Rect 3"/>
          <p:cNvSpPr>
            <a:spLocks noGrp="1" noChangeArrowheads="1"/>
          </p:cNvSpPr>
          <p:nvPr/>
        </p:nvSpPr>
        <p:spPr>
          <a:xfrm rot="0">
            <a:off x="6028690" y="4989830"/>
            <a:ext cx="251460" cy="106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749" b="1">
                <a:solidFill>
                  <a:srgbClr val="000000"/>
                </a:solidFill>
                <a:latin typeface="Times New Roman"/>
              </a:rPr>
              <a:t>TRR </a:t>
            </a:r>
            <a:endParaRPr lang="ko-KR" altLang="en-US" dirty="0" smtClean="0" sz="749" b="1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between activities is best presented in another type of chart, called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Network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precedence chart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or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PERT chart. 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Network Scheduling Techniques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plan the activities in a project, you can also use network-scheduling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techniques. Network scheduling techniques use network schedules to trace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completion of predetermined activities.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two basic network-scheduling techniques: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PERT and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CPM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use either of these techniques to analyze a wide variety of projects. Each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technique depicts a project as a sequence of			activities. This helps you perform 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 of individual activities or the complete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network-scheduling techniques also enable you to analyze the dependencies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exist between the activities.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Using PERT and CPM, individually or in combination, helps you complete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on time. By using these techniques, you can determine the latest time by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an activity should start to be completed on time.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Despite the different approaches followed by PERT and CPM, both techniques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have some common components. These 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a)						Activities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b)						Nodes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c)							Network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d)						Critical path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a)						Activities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are the basic building blocks of network schedules. An activity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defined as a task that consumes time, effort, money, or any other resource. It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necessary to specify all the activities of a project by breaking down a project into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several steps.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need to define the steps in such a way that they are distinct, homogeneous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tasks for which you can estimate resource requirements.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activity is represented on a network schedule by using an arrow with its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head indicating the direction in which the project will progress. Each activity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identified by a description or an alphabet. In addition, the estimated duration of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296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68625" y="1581785"/>
            <a:ext cx="1831975" cy="11620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8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60065" y="7613650"/>
            <a:ext cx="1831975" cy="11620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activity is placed below the activity. Figure 5 shows an activity with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expected duration of 15 days.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15 Days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5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An Activity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identifying all the activities in a project, it is necessary to schedule them.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enables you to arrange the activities in the order of completion. You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sequence the activities based on their types.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different activities that are possible in a project are predecessor, successor,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concurrent activities.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Predecessor activities need to end before the next can begin. After a predecessor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activity is completed, the successor activity becomes the predecessor for another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activity. However, unlike the predecessor arid successor activities, the concurrent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can be completed simultaneously with other activities.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 activities in a project, irrespective of whether they are predecessor,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successor, or concurrent, may depict a float period. Float is the amount of time by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which an activity may be delayed without affecting the completion date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entire project. However, the complex dependencies that exist between activities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result in sequencing constraints for projects. To a large extent, these constraints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limit the flexibility that you may otherwise have in project planning.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b)						Nodes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node on a network schedule is that point in time at which an activity either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begins or ends. The point where an activity begins is called a tail node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point where it end is called its head node. On a network schedule, a circle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represents a node. A number identifies each node in a network schedule. Figure 6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represents the tail and head nodes for the activity of interviewing clients in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8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6: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An Activity Connecting Two Nodes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c)							Network </a:t>
            </a:r>
            <a:endParaRPr lang="ko-KR" altLang="en-US" dirty="0" smtClean="0" sz="1200" b="1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297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638" name="Rect 3"/>
          <p:cNvSpPr>
            <a:spLocks noGrp="1" noChangeArrowheads="1"/>
          </p:cNvSpPr>
          <p:nvPr/>
        </p:nvSpPr>
        <p:spPr>
          <a:xfrm rot="0">
            <a:off x="2618105" y="7437120"/>
            <a:ext cx="391160" cy="3657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 </a:t>
            </a:r>
            <a:endParaRPr lang="ko-KR" altLang="en-US" dirty="0" smtClean="0" sz="1200" b="1"/>
          </a:p>
        </p:txBody>
      </p:sp>
      <p:sp>
        <p:nvSpPr>
          <p:cNvPr id="639" name="Rect 3"/>
          <p:cNvSpPr>
            <a:spLocks noGrp="1" noChangeArrowheads="1"/>
          </p:cNvSpPr>
          <p:nvPr/>
        </p:nvSpPr>
        <p:spPr>
          <a:xfrm rot="0">
            <a:off x="4980305" y="7433945"/>
            <a:ext cx="387985" cy="36258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endParaRPr lang="ko-KR" altLang="en-US" dirty="0" smtClean="0" sz="1200" b="1"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0905" y="7071360"/>
            <a:ext cx="2983865" cy="209677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2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2305" y="2343785"/>
            <a:ext cx="3337560" cy="196278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network is the graphic representation of the activities in a project. It depicts 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activities and nodes in the project. On- a network, the arrows terminating at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node need to be completed before the following activity can begin. Figure 7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shows a sample network consisting of five activities in a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6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endParaRPr lang="ko-KR" altLang="en-US" dirty="0" smtClean="0" sz="1200" b="1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 </a:t>
            </a:r>
            <a:endParaRPr lang="ko-KR" altLang="en-US" dirty="0" smtClean="0" sz="1200" b="1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  <a:endParaRPr lang="ko-KR" altLang="en-US" dirty="0" smtClean="0" sz="1200" b="1"/>
          </a:p>
          <a:p>
            <a:pPr marL="0" indent="0" defTabSz="15240" algn="l">
              <a:lnSpc>
                <a:spcPts val="5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endParaRPr lang="ko-KR" altLang="en-US" dirty="0" smtClean="0" sz="1200" b="1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 </a:t>
            </a:r>
            <a:endParaRPr lang="ko-KR" altLang="en-US" dirty="0" smtClean="0" sz="1200" b="1"/>
          </a:p>
          <a:p>
            <a:pPr marL="0" indent="0" defTabSz="15240" algn="l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7: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Sample Network Schedule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d)						Critical Path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critical path is the longest path through a network. It consists of those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that cannot be completed concurrent1y. In other words, the critical path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represents the maximum duration for a project. You can determine the maximum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duration by adding the duration of each activity on the critical path. Typically,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double line in a network schedule represents the critical path for that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8.6 shows the critical path for a network. </a:t>
            </a:r>
            <a:endParaRPr lang="ko-KR" altLang="en-US" dirty="0" smtClean="0" sz="1200"/>
          </a:p>
          <a:p>
            <a:pPr marL="0" indent="0" defTabSz="15240" algn="l">
              <a:lnSpc>
                <a:spcPts val="5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endParaRPr lang="ko-KR" altLang="en-US" dirty="0" smtClean="0" sz="1200" b="1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 </a:t>
            </a:r>
            <a:endParaRPr lang="ko-KR" altLang="en-US" dirty="0" smtClean="0" sz="1200" b="1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</a:t>
            </a:r>
            <a:endParaRPr lang="ko-KR" altLang="en-US" dirty="0" smtClean="0" sz="1200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298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642" name="Rect 3"/>
          <p:cNvSpPr>
            <a:spLocks noGrp="1" noChangeArrowheads="1"/>
          </p:cNvSpPr>
          <p:nvPr/>
        </p:nvSpPr>
        <p:spPr>
          <a:xfrm rot="0">
            <a:off x="5245735" y="7531735"/>
            <a:ext cx="391160" cy="36258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 </a:t>
            </a:r>
            <a:endParaRPr lang="ko-KR" altLang="en-US" dirty="0" smtClean="0" sz="1200" b="1"/>
          </a:p>
        </p:txBody>
      </p:sp>
      <p:sp>
        <p:nvSpPr>
          <p:cNvPr id="643" name="Rect 3"/>
          <p:cNvSpPr>
            <a:spLocks noGrp="1" noChangeArrowheads="1"/>
          </p:cNvSpPr>
          <p:nvPr/>
        </p:nvSpPr>
        <p:spPr>
          <a:xfrm rot="0">
            <a:off x="4514215" y="7589520"/>
            <a:ext cx="101600" cy="17081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5</a:t>
            </a:r>
            <a:endParaRPr lang="ko-KR" altLang="en-US" dirty="0" smtClean="0" sz="1200"/>
          </a:p>
        </p:txBody>
      </p:sp>
      <p:sp>
        <p:nvSpPr>
          <p:cNvPr id="644" name="Rect 3"/>
          <p:cNvSpPr>
            <a:spLocks noGrp="1" noChangeArrowheads="1"/>
          </p:cNvSpPr>
          <p:nvPr/>
        </p:nvSpPr>
        <p:spPr>
          <a:xfrm rot="0">
            <a:off x="3029585" y="7476490"/>
            <a:ext cx="1433830" cy="13538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1</a:t>
            </a:r>
            <a:endParaRPr lang="ko-KR" altLang="en-US" dirty="0" smtClean="0" sz="1200"/>
          </a:p>
          <a:p>
            <a:pPr marL="0" indent="0" defTabSz="15240" algn="l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endParaRPr lang="ko-KR" altLang="en-US" dirty="0" smtClean="0" sz="1200" b="1"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6850" y="5321935"/>
            <a:ext cx="932815" cy="104838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7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64280" y="5669280"/>
            <a:ext cx="466090" cy="69469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7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14345" y="6666230"/>
            <a:ext cx="1036320" cy="787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8: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Network Schedule with Critical Path Identified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All the activities on the critical path are critical for a project. If an activity on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critical path is delayed, the entire project is delayed by the same amount of time.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need to monitor the activities on the critical path because the project depends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 the successful completion of these activities. If required, additional resources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be applied to these activities to shorten the project duration. However, some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these activities may also depict a float period.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8.6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Rules for Creating a Network Schedule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a few basic rules that are followed while constructing a network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Each activity has a preceding node and a succeeding node.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Each node has a distinct number. As a convention, the number that is assigned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the head of the arrow is greater than the number that is assigned to the tail.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The network schedule has no loops. For example, in Figure 9, activity 1 is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predecessor of both activity 2 and activity 3. This places activities l, 2, and 3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 loop. </a:t>
            </a:r>
            <a:endParaRPr lang="ko-KR" altLang="en-US" dirty="0" smtClean="0" sz="1200"/>
          </a:p>
          <a:p>
            <a:pPr marL="0" indent="0" defTabSz="15240" algn="l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  <a:endParaRPr lang="ko-KR" altLang="en-US" dirty="0" smtClean="0" sz="1200" b="1"/>
          </a:p>
          <a:p>
            <a:pPr marL="0" indent="0" defTabSz="15240" algn="l">
              <a:lnSpc>
                <a:spcPts val="1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 9: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 loop is not permitted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Each activity has a unique preceding and succeeding event associated with it.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in Figure 10, activities A and B have common preceding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succeeding events associated with them. This is not allowed in a network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schedule.  </a:t>
            </a:r>
            <a:endParaRPr lang="ko-KR" altLang="en-US" dirty="0" smtClean="0" sz="1200"/>
          </a:p>
          <a:p>
            <a:pPr marL="0" indent="0" defTabSz="15240" algn="l">
              <a:lnSpc>
                <a:spcPts val="7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299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647" name="Rect 3"/>
          <p:cNvSpPr>
            <a:spLocks noGrp="1" noChangeArrowheads="1"/>
          </p:cNvSpPr>
          <p:nvPr/>
        </p:nvSpPr>
        <p:spPr>
          <a:xfrm rot="0">
            <a:off x="2502535" y="6468110"/>
            <a:ext cx="391160" cy="36258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 </a:t>
            </a:r>
            <a:endParaRPr lang="ko-KR" altLang="en-US" dirty="0" smtClean="0" sz="1200" b="1"/>
          </a:p>
        </p:txBody>
      </p:sp>
      <p:sp>
        <p:nvSpPr>
          <p:cNvPr id="648" name="Rect 3"/>
          <p:cNvSpPr>
            <a:spLocks noGrp="1" noChangeArrowheads="1"/>
          </p:cNvSpPr>
          <p:nvPr/>
        </p:nvSpPr>
        <p:spPr>
          <a:xfrm rot="0">
            <a:off x="4218305" y="6468110"/>
            <a:ext cx="391160" cy="36258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endParaRPr lang="ko-KR" altLang="en-US" dirty="0" smtClean="0" sz="1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1.4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What is a Project?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project is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an activity with specific goals which takes place over a finite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period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of time.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“A temporary organization that is needed to produce a unique and pre-defined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outcome or result at a pre-specified time using pre-determined resources”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 are often implemented as a means of achieving an organization’s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strategic plan. Operations and projects differ primarily in that operations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ongoing and repetitive while projects are temporary and unique. A project can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thus be defined in terms of its distinctive characteristics—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a project is a temporary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endeavor undertaken to create a unique product or servic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e.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Temporary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means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every project has a definite beginning and a definite end.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Unique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means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product or service is different in some distinguishing way from all other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products or services. For many organizations, projects are a means to respond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those requests that cannot be addressed within the organization’s normal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operational limits.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 are undertaken at all levels of the organization. They may involve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single person or many thousands. Their duration ranges from a few weeks to more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than five years. Projects may involve a single unit of one organization or may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cross organizational boundaries, as in joint ventures and partnering.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Examples of projects include: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Developing a new product or service.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Effecting a change in structure, staffing, or style of an organization.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Designing a new transportation vehicle.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Developing or acquiring a new or modified information system.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Constructing a building or facility.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Building a water system for a community in a developing country.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Running a campaign for political office.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Implementing a new business procedure or process.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 Temporary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Temporary means that every project has a definite beginning and a definite end.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end is reached when the project’s objectives have been achieved, or it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becomes clear that the project objectives will not or cannot be met, or the need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no longer exists and the project is terminated. Temporary does not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necessarily mean short in duration; many projects last for several years. In every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case, however, the duration of a project is finite; projects are not ongoing efforts.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 Unique, Product Service or Result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 involve creating something that has not been done in exactly the same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way before and which is, therefore,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unique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and distinct. Projects create: </a:t>
            </a:r>
            <a:endParaRPr lang="ko-KR" altLang="en-US" dirty="0" smtClean="0" sz="1200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3095" y="4900930"/>
            <a:ext cx="64135" cy="91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0070" y="5111750"/>
            <a:ext cx="173355" cy="17335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6450" y="5111750"/>
            <a:ext cx="210820" cy="21018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71470" y="5340350"/>
            <a:ext cx="173355" cy="17335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5050" y="5340350"/>
            <a:ext cx="210820" cy="21018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Picture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42870" y="5568950"/>
            <a:ext cx="173355" cy="17335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Picture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38855" y="5568950"/>
            <a:ext cx="484505" cy="685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Picture 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53385" y="5723890"/>
            <a:ext cx="64135" cy="10096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Picture 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96385" y="5723890"/>
            <a:ext cx="64135" cy="10096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Picture 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42870" y="5833745"/>
            <a:ext cx="191770" cy="19240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Picture 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71470" y="6062345"/>
            <a:ext cx="191770" cy="19240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Picture 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28670" y="6254750"/>
            <a:ext cx="228600" cy="228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Picture 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00070" y="6290945"/>
            <a:ext cx="191770" cy="19240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19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Projects must be delivered on time.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Projects must be within cost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Projects must be within scope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Projects must meet customer quality requirements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More recently, this has given way to a project management diamond, with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time, cost, scope and quality the four vertices and customer expectations as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central theme. No two customers' expectations are the same so you must ask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what their expectations are. </a:t>
            </a:r>
            <a:endParaRPr lang="ko-KR" altLang="en-US" dirty="0" smtClean="0" sz="1200"/>
          </a:p>
          <a:p>
            <a:pPr marL="0" indent="0" defTabSz="15240" algn="l">
              <a:lnSpc>
                <a:spcPts val="18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project goes through four phases during its life: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Project Definition: Defining the goals, objectives and critical success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factors for the project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Project Initiation: Everything that is needed to set-up the project before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 can start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Project Control: Ensuring that a project stays on track and taking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appropriate action to ensure it does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Project Closure: Disbanding of all the elements that were required to run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 </a:t>
            </a:r>
            <a:endParaRPr lang="ko-KR" altLang="en-US" dirty="0" smtClean="0" sz="1200"/>
          </a:p>
          <a:p>
            <a:pPr marL="0" indent="0" defTabSz="1524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0905" y="6504305"/>
            <a:ext cx="2514600" cy="185039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51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36465" y="8180705"/>
            <a:ext cx="1600200" cy="9779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51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75305" y="2462530"/>
            <a:ext cx="1737360" cy="81089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51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0630" y="2124710"/>
            <a:ext cx="344170" cy="2311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51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0630" y="3383280"/>
            <a:ext cx="344170" cy="2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1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endParaRPr lang="ko-KR" altLang="en-US" dirty="0" smtClean="0" sz="1200"/>
          </a:p>
          <a:p>
            <a:pPr marL="0" indent="0" defTabSz="15240" algn="l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endParaRPr lang="ko-KR" altLang="en-US" dirty="0" smtClean="0" sz="1200"/>
          </a:p>
          <a:p>
            <a:pPr marL="0" indent="0" defTabSz="15240" algn="l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10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Activities with Common Preceding and Succeeding Events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 times, you need to introduce a dummy activity in a network schedule. This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imaginary activity that enables the network schedule to display parallel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activities. For example, in Figure 11, consider A and B as two parallel activities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can be executed simultaneously. Both A and B must end so that activity 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begin. A dummy activity is introduced as a dashed arrow to mark the start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activity C. The dummy activity is introduced to show the dependency between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in the network schedule and does not have a description or duration. </a:t>
            </a:r>
            <a:endParaRPr lang="ko-KR" altLang="en-US" dirty="0" smtClean="0" sz="1200"/>
          </a:p>
          <a:p>
            <a:pPr marL="0" indent="0" defTabSz="15240" algn="l">
              <a:lnSpc>
                <a:spcPts val="6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  <a:endParaRPr lang="ko-KR" altLang="en-US" dirty="0" smtClean="0" sz="1200" b="1"/>
          </a:p>
          <a:p>
            <a:pPr marL="0" indent="0" defTabSz="15240" algn="l">
              <a:lnSpc>
                <a:spcPts val="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B </a:t>
            </a:r>
            <a:endParaRPr lang="ko-KR" altLang="en-US" dirty="0" smtClean="0" sz="1200" b="1"/>
          </a:p>
          <a:p>
            <a:pPr marL="0" indent="0" defTabSz="15240" algn="l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   A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 </a:t>
            </a:r>
            <a:endParaRPr lang="ko-KR" altLang="en-US" dirty="0" smtClean="0" sz="1200" b="1"/>
          </a:p>
          <a:p>
            <a:pPr marL="0" indent="0" defTabSz="15240" algn="l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endParaRPr lang="ko-KR" altLang="en-US" dirty="0" smtClean="0" sz="1200" b="1"/>
          </a:p>
          <a:p>
            <a:pPr marL="0" indent="0" defTabSz="15240" algn="l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11: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Dummy Activity </a:t>
            </a:r>
            <a:endParaRPr lang="ko-KR" altLang="en-US" dirty="0" smtClean="0" sz="120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300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651" name="Rect 3"/>
          <p:cNvSpPr>
            <a:spLocks noGrp="1" noChangeArrowheads="1"/>
          </p:cNvSpPr>
          <p:nvPr/>
        </p:nvSpPr>
        <p:spPr>
          <a:xfrm rot="0">
            <a:off x="6388735" y="7988935"/>
            <a:ext cx="391160" cy="3657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endParaRPr lang="ko-KR" altLang="en-US" dirty="0" smtClean="0" sz="1200" b="1"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8.7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Using PERT to Schedule a Project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PERT was developed in 1957 to cater to the needs of the Polaris Fleet Ballistic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Missile project of the US government. PERT uses a probabilistic approach to time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estimates. You normally apply it to projects that are characterized by uncertainty.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in a complex software project where you require research to identify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activities. PERT allows you to account for the uncertainties that are common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most software projects. PERT uses the network schedule to represent a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 while taking the uncertainties into account.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Time Estimates in PERT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PERT is a probabilistic technique that uses three time estimates: It assumes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activity times are represented by a probability distribution. To finish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activity, it bases the probability distribution of activity time on three time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estimates: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Optimistic time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Pessimistic time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Most likely time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optimistic time is the shortest time period within which an activity can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end if everything goes well.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pessimistic time is the time that an activity takes to complete if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everything that can go wrong goes wrong. This is the longest time that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activity can take to complete.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most likely time is the estimate of the normal time that an activity takes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complete.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these three estimates, you derive the expected time to complete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activity. The expected time is also referred to as the average time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calculate the expected time for each activity, you use the following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equation: </a:t>
            </a:r>
            <a:endParaRPr lang="ko-KR" altLang="en-US" dirty="0" smtClean="0" sz="1200"/>
          </a:p>
          <a:p>
            <a:pPr marL="0" indent="0" defTabSz="1524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11" i="1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11">
                <a:solidFill>
                  <a:srgbClr val="000000"/>
                </a:solidFill>
                <a:latin typeface="Symbol"/>
                <a:ea typeface="Symbol"/>
              </a:rPr>
              <a:t>=</a:t>
            </a:r>
            <a:endParaRPr lang="ko-KR" altLang="en-US" dirty="0" smtClean="0" sz="1211"/>
          </a:p>
          <a:p>
            <a:pPr marL="0" indent="0" defTabSz="1524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Where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T</a:t>
            </a:r>
            <a:r>
              <a:rPr lang="en-US" altLang="ko-KR" dirty="0" smtClean="0" sz="798" i="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is the expected time, T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0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is the optimistic time, T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is the most likely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time, and T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p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is the pessimistic time required to complete an activity.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301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654" name="Rect 3"/>
          <p:cNvSpPr>
            <a:spLocks noGrp="1" noChangeArrowheads="1"/>
          </p:cNvSpPr>
          <p:nvPr/>
        </p:nvSpPr>
        <p:spPr>
          <a:xfrm rot="0">
            <a:off x="4563110" y="8114030"/>
            <a:ext cx="110490" cy="167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11" i="1">
                <a:solidFill>
                  <a:srgbClr val="000000"/>
                </a:solidFill>
                <a:latin typeface="Times New Roman"/>
              </a:rPr>
              <a:t>T</a:t>
            </a:r>
            <a:endParaRPr lang="ko-KR" altLang="en-US" dirty="0" smtClean="0" sz="1211" i="1"/>
          </a:p>
        </p:txBody>
      </p:sp>
      <p:sp>
        <p:nvSpPr>
          <p:cNvPr id="655" name="Rect 3"/>
          <p:cNvSpPr>
            <a:spLocks noGrp="1" noChangeArrowheads="1"/>
          </p:cNvSpPr>
          <p:nvPr/>
        </p:nvSpPr>
        <p:spPr>
          <a:xfrm rot="0">
            <a:off x="4145280" y="8174990"/>
            <a:ext cx="665480" cy="1397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009" i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</a:t>
            </a:r>
            <a:r>
              <a:rPr lang="en-US" altLang="ko-KR" dirty="0" smtClean="0" sz="1009" i="1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endParaRPr lang="ko-KR" altLang="en-US" dirty="0" smtClean="0" sz="1009" i="1"/>
          </a:p>
        </p:txBody>
      </p:sp>
      <p:sp>
        <p:nvSpPr>
          <p:cNvPr id="656" name="Rect 3"/>
          <p:cNvSpPr>
            <a:spLocks noGrp="1" noChangeArrowheads="1"/>
          </p:cNvSpPr>
          <p:nvPr/>
        </p:nvSpPr>
        <p:spPr>
          <a:xfrm rot="0">
            <a:off x="3898265" y="8095615"/>
            <a:ext cx="592455" cy="1885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11">
                <a:solidFill>
                  <a:srgbClr val="000000"/>
                </a:solidFill>
                <a:latin typeface="Times New Roman"/>
              </a:rPr>
              <a:t>4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</a:t>
            </a:r>
            <a:r>
              <a:rPr lang="en-US" altLang="ko-KR" dirty="0" smtClean="0" sz="1211" i="1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</a:t>
            </a:r>
            <a:r>
              <a:rPr lang="en-US" altLang="ko-KR" dirty="0" smtClean="0" sz="1211">
                <a:solidFill>
                  <a:srgbClr val="000000"/>
                </a:solidFill>
                <a:latin typeface="Symbol"/>
                <a:ea typeface="Symbol"/>
              </a:rPr>
              <a:t>+</a:t>
            </a:r>
            <a:endParaRPr lang="ko-KR" altLang="en-US" dirty="0" smtClean="0" sz="1211"/>
          </a:p>
        </p:txBody>
      </p:sp>
      <p:sp>
        <p:nvSpPr>
          <p:cNvPr id="657" name="Rect 3"/>
          <p:cNvSpPr>
            <a:spLocks noGrp="1" noChangeArrowheads="1"/>
          </p:cNvSpPr>
          <p:nvPr/>
        </p:nvSpPr>
        <p:spPr>
          <a:xfrm rot="0">
            <a:off x="3514090" y="8174990"/>
            <a:ext cx="656590" cy="35941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009">
                <a:solidFill>
                  <a:srgbClr val="000000"/>
                </a:solidFill>
                <a:latin typeface="Times New Roman"/>
              </a:rPr>
              <a:t>0</a:t>
            </a:r>
            <a:endParaRPr lang="ko-KR" altLang="en-US" dirty="0" smtClean="0" sz="1009"/>
          </a:p>
          <a:p>
            <a:pPr marL="0" indent="0" defTabSz="15240" algn="l">
              <a:lnSpc>
                <a:spcPts val="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</a:t>
            </a:r>
            <a:r>
              <a:rPr lang="en-US" altLang="ko-KR" dirty="0" smtClean="0" sz="1211">
                <a:solidFill>
                  <a:srgbClr val="000000"/>
                </a:solidFill>
                <a:latin typeface="Times New Roman"/>
                <a:ea typeface="Times New Roman"/>
              </a:rPr>
              <a:t>6</a:t>
            </a:r>
            <a:endParaRPr lang="ko-KR" altLang="en-US" dirty="0" smtClean="0" sz="1211"/>
          </a:p>
        </p:txBody>
      </p:sp>
      <p:sp>
        <p:nvSpPr>
          <p:cNvPr id="658" name="Rect 3"/>
          <p:cNvSpPr>
            <a:spLocks noGrp="1" noChangeArrowheads="1"/>
          </p:cNvSpPr>
          <p:nvPr/>
        </p:nvSpPr>
        <p:spPr>
          <a:xfrm rot="0">
            <a:off x="3008630" y="8095615"/>
            <a:ext cx="805180" cy="3536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</a:t>
            </a:r>
            <a:r>
              <a:rPr lang="en-US" altLang="ko-KR" dirty="0" smtClean="0" sz="1211" i="1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11">
                <a:solidFill>
                  <a:srgbClr val="000000"/>
                </a:solidFill>
                <a:latin typeface="Symbol"/>
                <a:ea typeface="Symbol"/>
              </a:rPr>
              <a:t>+</a:t>
            </a:r>
            <a:endParaRPr lang="ko-KR" altLang="en-US" dirty="0" smtClean="0" sz="1211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009" i="1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endParaRPr lang="ko-KR" altLang="en-US" dirty="0" smtClean="0" sz="1009" i="1"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080" y="2667000"/>
            <a:ext cx="6492240" cy="81407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1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0080" y="3477895"/>
            <a:ext cx="6492240" cy="136842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1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080" y="4843145"/>
            <a:ext cx="6492240" cy="83248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According to this equation, you calculate the expected time for an activity as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weighted mean of the optimistic, most likely, and pessimistic times.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weights attached to these times are 1, 4, and 1, respectively.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Consider the example of the activities in a software project as given in Table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 The time estimates provided in Table 1 are the estimated times for each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activity. Table 2 provides the break-up of the estimated times into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optimistic, pessimistic, and most likely times for each activity.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Table 2: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Optimistic, Most Likely Time, and Pessimistic Estimates for Activities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Optimistic Time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Most Likely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Pessimistic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Tasks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Estimates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Time Estimates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Time Estimates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(person days)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(person days)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(person days) </a:t>
            </a:r>
            <a:endParaRPr lang="ko-KR" altLang="en-US" dirty="0" smtClean="0" sz="1200" b="1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 analysis and project planning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13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Setting up the environment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9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construction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48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100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Unit testing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28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33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User training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testing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15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20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User documentation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28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45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Data migration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18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18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30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Conducting user acceptance test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14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22 </a:t>
            </a:r>
            <a:endParaRPr lang="ko-KR" altLang="en-US" dirty="0" smtClean="0" sz="1200"/>
          </a:p>
          <a:p>
            <a:pPr marL="0" indent="0" defTabSz="1524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Using the formula for calculating estimated time for an activity, the estimated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time for requirements analysis and project planning is: </a:t>
            </a:r>
            <a:endParaRPr lang="ko-KR" altLang="en-US" dirty="0" smtClean="0" sz="1200"/>
          </a:p>
          <a:p>
            <a:pPr marL="0" indent="0" defTabSz="1524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</a:t>
            </a:r>
            <a:r>
              <a:rPr lang="en-US" altLang="ko-KR" dirty="0" smtClean="0" sz="1212" i="1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ko-KR" dirty="0" smtClean="0" sz="1010" i="1">
                <a:solidFill>
                  <a:srgbClr val="000000"/>
                </a:solidFill>
                <a:latin typeface="Times New Roman"/>
              </a:rPr>
              <a:t>		e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</a:t>
            </a:r>
            <a:r>
              <a:rPr lang="en-US" altLang="ko-KR" dirty="0" smtClean="0" sz="1212">
                <a:solidFill>
                  <a:srgbClr val="000000"/>
                </a:solidFill>
                <a:latin typeface="Symbol"/>
                <a:ea typeface="Symbol"/>
              </a:rPr>
              <a:t>=</a:t>
            </a:r>
            <a:endParaRPr lang="ko-KR" altLang="en-US" dirty="0" smtClean="0" sz="1212"/>
          </a:p>
          <a:p>
            <a:pPr marL="0" indent="0" defTabSz="1524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Similarly, you can calculate the estimated times for all the activities in Table 2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using the above formula.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12 shows the PERT network schedule created using the time estimates. </a:t>
            </a:r>
            <a:endParaRPr lang="ko-KR" altLang="en-US" dirty="0" smtClean="0" sz="1200"/>
          </a:p>
          <a:p>
            <a:pPr marL="0" indent="0" defTabSz="15240" algn="l">
              <a:lnSpc>
                <a:spcPts val="1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302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661" name="Rect 3"/>
          <p:cNvSpPr>
            <a:spLocks noGrp="1" noChangeArrowheads="1"/>
          </p:cNvSpPr>
          <p:nvPr/>
        </p:nvSpPr>
        <p:spPr>
          <a:xfrm rot="0">
            <a:off x="3654425" y="6480175"/>
            <a:ext cx="1927225" cy="20383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</a:t>
            </a:r>
            <a:r>
              <a:rPr lang="en-US" altLang="ko-KR" dirty="0" smtClean="0" sz="1212">
                <a:solidFill>
                  <a:srgbClr val="000000"/>
                </a:solidFill>
                <a:latin typeface="Times New Roman"/>
                <a:ea typeface="Times New Roman"/>
              </a:rPr>
              <a:t>60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</a:t>
            </a:r>
            <a:r>
              <a:rPr lang="en-US" altLang="ko-KR" dirty="0" smtClean="0" sz="1212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</a:t>
            </a:r>
            <a:r>
              <a:rPr lang="en-US" altLang="ko-KR" dirty="0" smtClean="0" sz="1212">
                <a:solidFill>
                  <a:srgbClr val="000000"/>
                </a:solidFill>
                <a:latin typeface="Times New Roman"/>
                <a:ea typeface="Times New Roman"/>
              </a:rPr>
              <a:t>6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12">
                <a:solidFill>
                  <a:srgbClr val="000000"/>
                </a:solidFill>
                <a:latin typeface="Times New Roman"/>
                <a:ea typeface="Times New Roman"/>
              </a:rPr>
              <a:t>10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</a:t>
            </a:r>
            <a:r>
              <a:rPr lang="en-US" altLang="ko-KR" dirty="0" smtClean="0" sz="1212" i="1">
                <a:solidFill>
                  <a:srgbClr val="000000"/>
                </a:solidFill>
                <a:latin typeface="Times New Roman"/>
                <a:ea typeface="Times New Roman"/>
              </a:rPr>
              <a:t>persondays</a:t>
            </a:r>
            <a:endParaRPr lang="ko-KR" altLang="en-US" dirty="0" smtClean="0" sz="1212" i="1"/>
          </a:p>
        </p:txBody>
      </p:sp>
      <p:sp>
        <p:nvSpPr>
          <p:cNvPr id="662" name="Rect 3"/>
          <p:cNvSpPr>
            <a:spLocks noGrp="1" noChangeArrowheads="1"/>
          </p:cNvSpPr>
          <p:nvPr/>
        </p:nvSpPr>
        <p:spPr>
          <a:xfrm rot="0">
            <a:off x="2298065" y="6367145"/>
            <a:ext cx="1223645" cy="4025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12">
                <a:solidFill>
                  <a:srgbClr val="000000"/>
                </a:solidFill>
                <a:latin typeface="Times New Roman"/>
              </a:rPr>
              <a:t>7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</a:t>
            </a:r>
            <a:r>
              <a:rPr lang="en-US" altLang="ko-KR" dirty="0" smtClean="0" sz="1212">
                <a:solidFill>
                  <a:srgbClr val="000000"/>
                </a:solidFill>
                <a:latin typeface="Symbol"/>
                <a:ea typeface="Symbol"/>
              </a:rPr>
              <a:t>+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12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</a:t>
            </a:r>
            <a:r>
              <a:rPr lang="en-US" altLang="ko-KR" dirty="0" smtClean="0" sz="1212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/>
            </a:r>
            <a:r>
              <a:rPr lang="en-US" altLang="ko-KR" dirty="0" smtClean="0" sz="1212">
                <a:solidFill>
                  <a:srgbClr val="000000"/>
                </a:solidFill>
                <a:latin typeface="Times New Roman"/>
                <a:ea typeface="Times New Roman"/>
              </a:rPr>
              <a:t>10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</a:t>
            </a:r>
            <a:r>
              <a:rPr lang="en-US" altLang="ko-KR" dirty="0" smtClean="0" sz="1212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</a:t>
            </a:r>
            <a:r>
              <a:rPr lang="en-US" altLang="ko-KR" dirty="0" smtClean="0" sz="1212">
                <a:solidFill>
                  <a:srgbClr val="000000"/>
                </a:solidFill>
                <a:latin typeface="Symbol"/>
                <a:ea typeface="Symbol"/>
              </a:rPr>
              <a:t>+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</a:t>
            </a:r>
            <a:r>
              <a:rPr lang="en-US" altLang="ko-KR" dirty="0" smtClean="0" sz="1212">
                <a:solidFill>
                  <a:srgbClr val="000000"/>
                </a:solidFill>
                <a:latin typeface="Times New Roman"/>
                <a:ea typeface="Times New Roman"/>
              </a:rPr>
              <a:t>13</a:t>
            </a:r>
            <a:endParaRPr lang="ko-KR" altLang="en-US" dirty="0" smtClean="0" sz="1212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</a:t>
            </a:r>
            <a:r>
              <a:rPr lang="en-US" altLang="ko-KR" dirty="0" smtClean="0" sz="1212">
                <a:solidFill>
                  <a:srgbClr val="000000"/>
                </a:solidFill>
                <a:latin typeface="Times New Roman"/>
                <a:ea typeface="Times New Roman"/>
              </a:rPr>
              <a:t>6</a:t>
            </a:r>
            <a:endParaRPr lang="ko-KR" altLang="en-US" dirty="0" smtClean="0" sz="1212"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00" y="1835150"/>
            <a:ext cx="5105400" cy="316357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9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Software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System  </a:t>
            </a:r>
            <a:endParaRPr lang="ko-KR" altLang="en-US" dirty="0" smtClean="0" sz="798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Construction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Unit Testing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Testing </a:t>
            </a:r>
            <a:endParaRPr lang="ko-KR" altLang="en-US" dirty="0" smtClean="0" sz="798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Requirements </a:t>
            </a:r>
            <a:endParaRPr lang="ko-KR" altLang="en-US" dirty="0" smtClean="0" sz="798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Analysis and  </a:t>
            </a:r>
            <a:endParaRPr lang="ko-KR" altLang="en-US" dirty="0" smtClean="0" sz="798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endParaRPr lang="ko-KR" altLang="en-US" dirty="0" smtClean="0" sz="798"/>
          </a:p>
          <a:p>
            <a:pPr marL="0" indent="0" defTabSz="1524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User </a:t>
            </a:r>
            <a:endParaRPr lang="ko-KR" altLang="en-US" dirty="0" smtClean="0" sz="798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Documentation </a:t>
            </a:r>
            <a:endParaRPr lang="ko-KR" altLang="en-US" dirty="0" smtClean="0" sz="798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Migration </a:t>
            </a:r>
            <a:endParaRPr lang="ko-KR" altLang="en-US" dirty="0" smtClean="0" sz="798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20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>
                <a:solidFill>
                  <a:srgbClr val="000000"/>
                </a:solidFill>
                <a:latin typeface="Times New Roman"/>
                <a:ea typeface="Times New Roman"/>
              </a:rPr>
              <a:t>Node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</a:t>
            </a:r>
            <a:r>
              <a:rPr lang="en-US" altLang="ko-KR" dirty="0" smtClean="0" sz="900">
                <a:solidFill>
                  <a:srgbClr val="000000"/>
                </a:solidFill>
                <a:latin typeface="Times New Roman"/>
                <a:ea typeface="Times New Roman"/>
              </a:rPr>
              <a:t>Activity </a:t>
            </a:r>
            <a:endParaRPr lang="ko-KR" altLang="en-US" dirty="0" smtClean="0" sz="900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>
                <a:solidFill>
                  <a:srgbClr val="000000"/>
                </a:solidFill>
                <a:latin typeface="Times New Roman"/>
                <a:ea typeface="Times New Roman"/>
              </a:rPr>
              <a:t>Number  </a:t>
            </a:r>
            <a:endParaRPr lang="ko-KR" altLang="en-US" dirty="0" smtClean="0" sz="9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>
                <a:solidFill>
                  <a:srgbClr val="000000"/>
                </a:solidFill>
                <a:latin typeface="Times New Roman"/>
                <a:ea typeface="Times New Roman"/>
              </a:rPr>
              <a:t>Dummy </a:t>
            </a:r>
            <a:endParaRPr lang="ko-KR" altLang="en-US" dirty="0" smtClean="0" sz="900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>
                <a:solidFill>
                  <a:srgbClr val="000000"/>
                </a:solidFill>
                <a:latin typeface="Times New Roman"/>
                <a:ea typeface="Times New Roman"/>
              </a:rPr>
              <a:t>Activity </a:t>
            </a:r>
            <a:endParaRPr lang="ko-KR" altLang="en-US" dirty="0" smtClean="0" sz="900"/>
          </a:p>
          <a:p>
            <a:pPr marL="0" indent="0" defTabSz="1524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12: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PERT Network Schedule for Activities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PERT packages and enhancements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 enhanced versions of the PERT chart support additional planning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activities, such as personnel assignment, resource allocation and cost analysis.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chart can then draw attention to situations where personnel are assigned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more responsibilities than they can handle, or where allocation of resources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conflicts.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interesting adaptation of PERT, called flow graph representation, which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was developed by Riggs and Jones (1990), uses precedence networks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 project life cycle cost analysis. The flow graph technique analyzes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costs based on relationships between quantities, unit cost, time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variables, staffing costs and learning etc., all of which are represented on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PERT- like chart.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flow graph representation technique places a significant amount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on the network graph. This information, just like the basic PERT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information, must be kept constantly updated. A small change to a large PERT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chart can require the complete redrawing of the chart and the recalculation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critical path. The resulting tedium does not promote much enthusiasm for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303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665" name="Rect 3"/>
          <p:cNvSpPr>
            <a:spLocks noGrp="1" noChangeArrowheads="1"/>
          </p:cNvSpPr>
          <p:nvPr/>
        </p:nvSpPr>
        <p:spPr>
          <a:xfrm rot="0">
            <a:off x="5349240" y="2800985"/>
            <a:ext cx="525145" cy="74104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Acceptance </a:t>
            </a:r>
            <a:endParaRPr lang="ko-KR" altLang="en-US" dirty="0" smtClean="0" sz="798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20</a:t>
            </a:r>
            <a:endParaRPr lang="ko-KR" altLang="en-US" dirty="0" smtClean="0" sz="1200"/>
          </a:p>
        </p:txBody>
      </p:sp>
      <p:sp>
        <p:nvSpPr>
          <p:cNvPr id="666" name="Rect 3"/>
          <p:cNvSpPr>
            <a:spLocks noGrp="1" noChangeArrowheads="1"/>
          </p:cNvSpPr>
          <p:nvPr/>
        </p:nvSpPr>
        <p:spPr>
          <a:xfrm rot="0">
            <a:off x="2209800" y="2456815"/>
            <a:ext cx="4085590" cy="13684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80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30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15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10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User </a:t>
            </a:r>
            <a:endParaRPr lang="ko-KR" altLang="en-US" dirty="0" smtClean="0" sz="798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10 </a:t>
            </a:r>
            <a:endParaRPr lang="ko-KR" altLang="en-US" dirty="0" smtClean="0" sz="1200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30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Data </a:t>
            </a:r>
            <a:endParaRPr lang="ko-KR" altLang="en-US" dirty="0" smtClean="0" sz="798"/>
          </a:p>
        </p:txBody>
      </p:sp>
      <p:sp>
        <p:nvSpPr>
          <p:cNvPr id="667" name="Rect 3"/>
          <p:cNvSpPr>
            <a:spLocks noGrp="1" noChangeArrowheads="1"/>
          </p:cNvSpPr>
          <p:nvPr/>
        </p:nvSpPr>
        <p:spPr>
          <a:xfrm rot="0">
            <a:off x="1463040" y="2270760"/>
            <a:ext cx="4240530" cy="1996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9</a:t>
            </a:r>
            <a:endParaRPr lang="ko-KR" altLang="en-US" dirty="0" smtClean="0" sz="1200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Planning </a:t>
            </a:r>
            <a:endParaRPr lang="ko-KR" altLang="en-US" dirty="0" smtClean="0" sz="798"/>
          </a:p>
          <a:p>
            <a:pPr marL="0" indent="0" defTabSz="1524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User Training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Testing </a:t>
            </a:r>
            <a:endParaRPr lang="ko-KR" altLang="en-US" dirty="0" smtClean="0" sz="798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 </a:t>
            </a:r>
            <a:endParaRPr lang="ko-KR" altLang="en-US" dirty="0" smtClean="0" sz="1200"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keeping the chart updated. For this reason, many computerized PERT utilities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have been developed.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PERT software packages have been available for many years, but it is only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the past few years that good professional PERT packages have become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available on PCs and other small computers. These packages take much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tedium out of the preparation of PERT charts, and also come with additional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features such as various planning analyzers for activity assignment, what if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scenarios and resource allocation.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Computer utilities have been developed to perform flow graph representation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 which produces scheduled costs for major project activities2. These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utilities have proven invaluable for project managers and release managers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laborious desk work, providing them with more time to actively manage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4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304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39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9. Risk and Change Management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is defined as the possibility of loss. It is the inability to achieve program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objectives within defined cost, schedule, and technical constraints.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is a set of actions that helps the project manager plan an approach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deal with uncertain occurrences.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software project encounters two types of			risks, development process risks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product- related risks. Some of the development process risks are developer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errors, natural disasters, disgruntled employees, and poor management objectives.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 project related risks are incomplete requirements, unclear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deliverables and objectives, and complexity of the product.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steps of risk management involve risk identification, risk analysis, and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mitigation. Risk identification involves identifying risks. Risks are identified after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discussion with team members about the requirements documents, available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technology, resources, and other project-related factors.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Contingency planning involves maintaining an alternative plan if the original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fails. Contingency plans are put to use when risks become a reality.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What is it?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Risk analysis and management are a series of steps that help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team to understand and manage uncertainty. Many problems can plague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software project A risk is a potential problem - it might happen, it might not But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regardless of the outcome, it's a really good idea to identify it, assess its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probability of occurrence, estimate its impact, and establish a contingency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should the problem actually occur.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Who does it?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Everyone involved in the software process – managers,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engineers and customers - participate in risk analysis and management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Why is it important? Think about the Boy Scout motto: "Be prepared" Software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difficult undertaking. Lots of things can go wrong, and frankly, many often do.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It's for this reason that being prepared, understanding the risks and taking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preventive measures to avoid or manage them is a key element of good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management.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What are the steps?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 Recognizing what can go wrong is the first step, called -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identification. Next, each risk is analyzed to determine the likelihood that it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will occur and the damage that it will do if it does occur. Once this information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established, risks are ranked by probability and impact. Finally, a plan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developed to manage those risks with high probability and high impact.  </a:t>
            </a:r>
            <a:endParaRPr lang="ko-KR" altLang="en-US" dirty="0" smtClean="0" sz="1200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305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What is the work product?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 risk mitigation monitoring and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(RMMM) plan or a set of risk information sheets is produced. How do I ensure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I've done it right? The risks that are analyzed and managed should be derived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thorough study of the people, the product, the process and the project.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RMMM should be revisited as the project proceeds to ensure that risks are kept up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date. Contingency plans for risk management should be realistic.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Management Concepts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Ever wondered why people insure their lives, their homes, their cars, or their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valuables? Suppose your house, along with all the valuables, is burgled. You will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definitely disheartened. However, you will suffer			less if all your valuables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insured. At times such as these, you realize the importance of planning in advance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the uncertain events in your life. Just as you plan for unforeseen events in your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life, project managers also need to prepare for uncertainties affecting projects. All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management skills of a project manager can fall in the face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uncertainties and unplanned problems.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Robert Charette [CHA89] presents a conceptual definition of risk: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First, risk concerns future happenings, Today and yesterday are beyond active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concern, as we are already reaping what was previously sowed by our past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actions, The question is, can we, therefore, by changing our actions today,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create an opportunity for a different and hopefully better situation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ourselves tomorrow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This means, second, that risk involves change, such as in changes of mind,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opinion, actions, or places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Third risk involves choice, and the uncertainty that choice itself entails, thus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paradoxically, risk, like death and taxes, is one of the few certainties of life,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risk is considered in the context of software engineering, Charette's three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conceptual underpinnings are always in evidence. The future is our concern –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what risks might cause the software project to go awry? Change is our concern -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 will changes in customer requirements, development technologies, target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computers, and all other entities connected to the project affect timeliness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overall success? Last, we must grapple with choices - what methods and tools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should we use, how many people should be involved, how much emphasis 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is "enough"?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Any project can encounter uncertainties in the form of increased costs, schedule delays,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and diminished qualities. Unless tackled, these uncertainties can lead to major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disasters. The uncertainties encountered during project execution are the potential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risks. Every software project has to grapple with the new risks threatening information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306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security along with the conventional risks, such as hardware failure, time and cost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escalation, defects, or resource crunch. Risk can be defined as the possibility of loss. Risk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arises due to the inability to achieve objectives within defined cost, schedule,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technical constraints. Risk has two components. The possibility of not achieving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particular outcome is one, and the result of failing to achieve the outcome is the other.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former is the probability of loss, and the latter is the loss. Software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management deals with managing both these components of risk.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According to the risk management guru Barry Boehm, 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	“Risk management focuses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project manager’s attention on those portions of the project most likely to cause trouble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and compromise participants’ win conditions.” In other words, risk management is a set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of actions that helps the project manager plan to deal with uncertain occurrences. It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through risk management that project managers assess risks and manage to reduce risks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to an acceptable level.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risk management is not about managing risks faced by a software organization.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Here, the focus is on managing risks encountered during software development process.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Therefore, the concern is about managing the future of a software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this chapter, you will 1ook at the unforeseen events that might affect a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You will also learn about the steps for managing and mitigating software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Types of Risks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be able to manage project risks, you must first understand what constitutes, a risk. 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uncertain occurrences are not risks. Only those occurrences that have an adverse impact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on the progress of a project are risks to the project. Risk is not a bad thing. Risk is bad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only when it results in loss for an organization. Unless there is a potential for loss, there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is no risk. Moreover, loss can be interpreted as either a bad outcome or a lost opportunity.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tendency of most project managers is to jump at the statement this is a risk.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the desired reaction is to pre-empt all possible outcome and plan for them.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risks can be broadly categorized into development process risks and product risks.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Development Process Risks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risks encountered during product development are categorized as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process risks. These comprise developer errors, natural disasters, disgruntled employees,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and poor management objectives.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Developer errors could be attributed to poor training due to budgetary constraints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inadequate skills and software tools. Ergonomic problems, environment problems,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interruptions or distractions at office also account for developer risks. Other risks in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category include problems in personnel acquisition and retention.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Similarly, natural disasters such as flood, cyclone, fire, storm, and snowfall are also risks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to a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Disgruntled employees can also become a risk to an organization. For example, a sacked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employee can use password snuffers to gain unauthorized access. A dismissed person can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307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flood the system with senseless messages. A disgruntled employee can also try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sabotage the project work by destroying files and programs.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 poorly defined management objective is another development process risk. If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language in the management objective is ambiguous and not stated clearly, the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management program will not function properly. Narrowly focused and changing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objectives that are not updated can also be counted as risks. Lack of contingency plans,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incomplete cost estimates, and unrealistic schedules are also potential risks in a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Similarly, unrealistic performance standards are also potential risks to the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process. Other possible risks include contractual risks, technological risks,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inadequate documentation of other concurrent projects.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Product Risks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Product risks crop up in the form of changing requirements during product development.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Incomplete and unclear requirements are a risk to the product during development.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Similarly, problems in meeting design specifications can also be categorized as risk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product development.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Risks could arise if the project deliverables or objectives are not clearly defined or if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technical data is missing. The possibility of several alternatives at any given time during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project is also a cause of concern. If errors are not recognized during the design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phase, they could turn into risks for the project. Similarly, risks could arise due to the size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and complexity of the product or while achieving client acceptance of the product.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Note: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key idea in risk management is not to wait for a risk to materialize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become a problem. The objective of risk management is to ensure that for each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perceived risk, you know well in advance how to tackle it.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Risk Management Process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Risk Management includes the processes concerned with conducting risk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planning, identification, analysis, responses, and control on a project.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objectives of Risk Management are to increase the probability and impacts of positive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events and decrease the probability and impacts of events adverse to project objectives.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process of risk management begins during the analysis phase of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development life cycle. However, the actual process of managing risks continues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throughout the product development phase. Risk management is a dynamic process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because it deals with the activities that are yet to happen. Risk management has a two-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fold agenda. First, deciding actions for preventing risks from happening, and second,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deciding actions for tackling risks that materialize. Therefore, risk management is all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about pre-empting a risk, coming up with a plan for resolving the risk, and finally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executing the plan.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6.1 displays the steps of the risk management process. Formally, articulated,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process consists of three steps: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Risk identification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Risk analysis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308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895" y="1715770"/>
            <a:ext cx="6150610" cy="26035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0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255" y="6729730"/>
            <a:ext cx="5723890" cy="899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0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255" y="7632065"/>
            <a:ext cx="5723890" cy="107886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0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4255" y="8714105"/>
            <a:ext cx="5723890" cy="365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Risk mitigation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6.1: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Risk Management Process </a:t>
            </a:r>
            <a:endParaRPr lang="ko-KR" altLang="en-US" dirty="0" smtClean="0" sz="1200"/>
          </a:p>
          <a:p>
            <a:pPr marL="0" indent="0" defTabSz="1524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Risk Management </a:t>
            </a:r>
            <a:endParaRPr lang="ko-KR" altLang="en-US" dirty="0" smtClean="0" sz="1050" b="1"/>
          </a:p>
          <a:p>
            <a:pPr marL="0" indent="0" defTabSz="15240" algn="l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Risk Identification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Risk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Risk  </a:t>
            </a:r>
            <a:endParaRPr lang="ko-KR" altLang="en-US" dirty="0" smtClean="0" sz="1050" b="1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Analysis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</a:t>
            </a:r>
            <a:r>
              <a:rPr lang="en-US" altLang="ko-KR" dirty="0" smtClean="0" sz="1050" b="1">
                <a:solidFill>
                  <a:srgbClr val="000000"/>
                </a:solidFill>
                <a:latin typeface="Times New Roman"/>
                <a:ea typeface="Times New Roman"/>
              </a:rPr>
              <a:t>Mitigation </a:t>
            </a:r>
            <a:endParaRPr lang="ko-KR" altLang="en-US" dirty="0" smtClean="0" sz="1050" b="1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50">
                <a:solidFill>
                  <a:srgbClr val="000000"/>
                </a:solidFill>
                <a:latin typeface="Times New Roman"/>
                <a:ea typeface="Times New Roman"/>
              </a:rPr>
              <a:t>Risk Probability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</a:t>
            </a:r>
            <a:r>
              <a:rPr lang="en-US" altLang="ko-KR" dirty="0" smtClean="0" sz="1302">
                <a:solidFill>
                  <a:srgbClr val="000000"/>
                </a:solidFill>
                <a:latin typeface="Times New Roman"/>
                <a:ea typeface="Times New Roman"/>
              </a:rPr>
              <a:t>Risk Avoidance </a:t>
            </a:r>
            <a:endParaRPr lang="ko-KR" altLang="en-US" dirty="0" smtClean="0" sz="1302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50">
                <a:solidFill>
                  <a:srgbClr val="000000"/>
                </a:solidFill>
                <a:latin typeface="Times New Roman"/>
                <a:ea typeface="Times New Roman"/>
              </a:rPr>
              <a:t>Risk Impact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050">
                <a:solidFill>
                  <a:srgbClr val="000000"/>
                </a:solidFill>
                <a:latin typeface="Times New Roman"/>
                <a:ea typeface="Times New Roman"/>
              </a:rPr>
              <a:t>Risk Monitoring </a:t>
            </a:r>
            <a:endParaRPr lang="ko-KR" altLang="en-US" dirty="0" smtClean="0" sz="1050"/>
          </a:p>
          <a:p>
            <a:pPr marL="0" indent="0" defTabSz="15240" algn="l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50">
                <a:solidFill>
                  <a:srgbClr val="000000"/>
                </a:solidFill>
                <a:latin typeface="Times New Roman"/>
                <a:ea typeface="Times New Roman"/>
              </a:rPr>
              <a:t>Risk Factor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</a:t>
            </a:r>
            <a:r>
              <a:rPr lang="en-US" altLang="ko-KR" dirty="0" smtClean="0" sz="1050">
                <a:solidFill>
                  <a:srgbClr val="000000"/>
                </a:solidFill>
                <a:latin typeface="Times New Roman"/>
                <a:ea typeface="Times New Roman"/>
              </a:rPr>
              <a:t>Contingency Planning </a:t>
            </a:r>
            <a:endParaRPr lang="ko-KR" altLang="en-US" dirty="0" smtClean="0" sz="1050"/>
          </a:p>
          <a:p>
            <a:pPr marL="0" indent="0" defTabSz="1524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Identification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 this step, the project manager gathers information about the potential risks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project. The project manager plans the strategies for avoiding risks or controlling them.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project team conducts brainstorming sessions and discussions among team members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about the requirements document. They discuss the available technology, manpower,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prevailing environment, and all project-related factors. The project manager picks up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thread from these and creates a risk log. After the risk log is prepared,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manager calls a meeting within the team and technical experts to discuss the risk log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mitigation plans. An effective way of identifying' risks is using a questionnaire.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Table		6.1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displays a sample risk identification questionnaire.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Table 6.1: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Sample Risk Identification Questionnaire </a:t>
            </a:r>
            <a:endParaRPr lang="ko-KR" altLang="en-US" dirty="0" smtClean="0" sz="1200" i="1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SN Risk Description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A.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Product Engineering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2)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Functionality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Integration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Testing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309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680" name="Rect 3"/>
          <p:cNvSpPr>
            <a:spLocks noGrp="1" noChangeArrowheads="1"/>
          </p:cNvSpPr>
          <p:nvPr/>
        </p:nvSpPr>
        <p:spPr>
          <a:xfrm rot="0">
            <a:off x="1487170" y="6742430"/>
            <a:ext cx="4975860" cy="124015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Yes/No/Not Applicable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(NA)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Are requirements changing continuously during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</a:rPr>
              <a:t>product development?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Do the changing requirements affect each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following: </a:t>
            </a:r>
            <a:endParaRPr lang="ko-KR" altLang="en-US" dirty="0" smtClean="0"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1.15           Project Management Skills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The role of the Leader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in project management is one of great responsibility.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It's the project manager's job to direct and supervise the project from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beginning to end. Here are some other roles: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(a)									Leadership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(b)									Communications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(c)									Problem Solving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(d)									Negotiating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(e)									Influencing the Organization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(f)										Mentoring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(g)									Process and technical expertise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(a)									Leadership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Leadership is a complex phenomenon involving the leader, the followers,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the situation. Perhaps the best way for you to begin to understand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complexities of leadership is to see some of the ways leadership has been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defined. Leadership researchers have defined leadership in the following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different ways: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								The creative and directive force of morale. (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Munson, 1921)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								The process by which an agent induces a subordinate to behave in a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desired manner.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(Bennis, 1959)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								The presence of a particular influence relationship between two or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more persons.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(Hollander &amp; Julian, 1969)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								Directing and coordinating the work of group members.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(Fiedler,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1967)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An interpersonal relation in which others comply because they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want to, not because they have to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(Merton, 1969; Hogan, Curphy, &amp;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Hogan, 1994)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								Transforming followers, creating visions of the goals that may be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attained, and articulating for the followers the ways to attain those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goals.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(Bass, 1985; Fichy &amp; Devanna, 1986)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								The process of influencing an organized group toward accomplishing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its goals.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(Roach &amp; Behling, 1984)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								Actions that focus resources to create desirable opportunities.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(Campbell, 1991)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4255" y="914400"/>
            <a:ext cx="5723890" cy="18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3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255" y="1094105"/>
            <a:ext cx="5723890" cy="36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3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255" y="1456690"/>
            <a:ext cx="5723890" cy="53657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3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4255" y="1990090"/>
            <a:ext cx="5723890" cy="36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3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4255" y="2353310"/>
            <a:ext cx="5723890" cy="36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3" name="Picture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4255" y="2715895"/>
            <a:ext cx="5723890" cy="70993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3" name="Picture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4255" y="3422650"/>
            <a:ext cx="5723890" cy="36004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3" name="Picture 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39970" y="6123305"/>
            <a:ext cx="1908175" cy="18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the external interfaces changing?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4)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there any missing requirements?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7)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there a way to capture these requirements?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9)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requirements unclear or in need of interpretation?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10)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11)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12)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B.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Product Design </a:t>
            </a:r>
            <a:endParaRPr lang="ko-KR" altLang="en-US" dirty="0" smtClean="0" sz="1200" u="sng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4)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C.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Reusability </a:t>
            </a:r>
            <a:endParaRPr lang="ko-KR" altLang="en-US" dirty="0" smtClean="0" sz="1200" u="sng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1)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Are you reusing the program?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2)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Do you foresee any problems in documentations?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3)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Do you foresee any problems in performance?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4)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Do you foresee any problems in functionality?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sample questionnaire in Table 6.1 includes an exhaustive list of risks that might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encountered during the progress of a project. The answers to the questions in the risk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identification questionnaire enable the project manager to estimate the impact of risks.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sample questionnaire Table 6.1, the risks are categorized under product engineering,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product-design, and reusability. From this table, you obtain a list of risks that are relevant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each category. You compare the information obtained from this table with past results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estimate the criticality of risk. 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In short, during risk identification, you obtain answers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to the following queries: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										Why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 is the risk important?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										What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 information is needed to track the status of the risk?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										Who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 is responsible for the risk management activity?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										What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 resources are needed to perform the activity?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	What is the 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</a:rPr>
              <a:t>detailed		plan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 to improve the risk and / or mitigate it?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310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683" name="Rect 3"/>
          <p:cNvSpPr>
            <a:spLocks noGrp="1" noChangeArrowheads="1"/>
          </p:cNvSpPr>
          <p:nvPr/>
        </p:nvSpPr>
        <p:spPr>
          <a:xfrm rot="0">
            <a:off x="1487170" y="1106170"/>
            <a:ext cx="3342005" cy="428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Are the requirements missing or incompletely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specified?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Can these requirements be incorporated into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system?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Does the client have unwritten requirements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expectations? </a:t>
            </a:r>
            <a:endParaRPr lang="ko-KR" altLang="en-US" dirty="0" smtClean="0" sz="1200"/>
          </a:p>
          <a:p>
            <a:pPr marL="0" indent="0" defTabSz="1524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Are you able to understand the requirements 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written?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Will the requirements lead to the product the client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wants?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Are there any requirements that may not specify what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</a:rPr>
              <a:t>the client really wants?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Do you encounter problem in meeting functionality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</a:rPr>
              <a:t>requirements?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Are there any specified algorithms that may not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</a:rPr>
              <a:t>satisfy the requirements? 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Will the design and/or implementation be difficult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</a:rPr>
              <a:t>achieve?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Are there any requirements or functions that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</a:rPr>
              <a:t>difficult to design? </a:t>
            </a:r>
            <a:endParaRPr lang="ko-KR" altLang="en-US" dirty="0" smtClean="0" sz="1200" u="sng"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3023870"/>
            <a:ext cx="5782310" cy="533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6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600" y="3554095"/>
            <a:ext cx="5782310" cy="87185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Risk Analysis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After identifying the risks, the project manager needs to analyze the risks. Uncertainty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and loss are the two characteristics of risk. The uncertainty factor in risk means that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unknown event mayor may not happen. While analyzing risks, the project manager needs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to quantify the level of uncertainty and the degree of loss. Based on this,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manager plans schedules and costs. During analysis, information on risk is converted into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information on decision-making. Analysis provides the basis for the project manager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work on the “right” risks.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Table 6.2: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Risk Analysis Table </a:t>
            </a:r>
            <a:endParaRPr lang="ko-KR" altLang="en-US" dirty="0" smtClean="0" sz="1200" i="1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Description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Table 6.2 displays a risk analysis format. There are various tasks involved in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analysis. First, the WBS elements are identified. One of the tasks in the risk analysis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phase is to describe the risk. The risk can be product-related, process-related,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organization-related, client-related, or infrastructure-related.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Second, the WBS elements are evaluated to determine the risk events. Then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manager quantifies the probability of occurrence of risk. The project manager can assign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probability values between 0 and 1. For example, a risk with a low probability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occurrence is marked 0.2 while that with a high probability of occurrence is marked 0.8.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reason why a particular risk has a high or low probability depends on the actual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circumstance of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Third, the risks are rated depending on their probability of occurrence. Based on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probability of risk, the project manager identifies the impact of the risk. The impact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risk on cost, schedule, and quantity needs to be calculated and graded. The impact of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can be graded on a scale of 1 to 10, 1 being the lowest, and 10 being the highest.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Then the risk factor is calculated by multiplying the probability of risk and the impact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risk. Finally, each risk is prioritized relative to other risks. The risk factor is used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prioritize the identified risks. For			example, the risk with a probability value 0.1 and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impact value 2 will have minimal impact. While risks close to probability value 0.8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with an impact value 9 will have greater impact. Therefore, the project manager can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prioritize risks based on the probability and the impact of risks. A risk that has a high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impact and low probability will not absorb a significant amount of the project manager's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time. However, high-impact risks with moderate to high probability will catch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attention of the project manager.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311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686" name="Rect 3"/>
          <p:cNvSpPr>
            <a:spLocks noGrp="1" noChangeArrowheads="1"/>
          </p:cNvSpPr>
          <p:nvPr/>
        </p:nvSpPr>
        <p:spPr>
          <a:xfrm rot="0">
            <a:off x="2651760" y="3029585"/>
            <a:ext cx="3887470" cy="5181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Probability of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Impact 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Factor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Occurrence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(Probability x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(0 – 1)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(1 – 10)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Impact) </a:t>
            </a:r>
            <a:endParaRPr lang="ko-KR" altLang="en-US" dirty="0" smtClean="0" sz="1200" b="1"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" y="4099560"/>
            <a:ext cx="6126480" cy="176149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Risk Mitigation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Risk mitigation is the best possible approach adopted by the project manager to avoid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risks from occurring. The probability of the risk occurring and the potential impact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risk can be mitigated by dealing with the problem early in the project. Essentially, risk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mitigation involves three possibilities and the project manager needs to adopt a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mitigation strategy aimed at them. The three possibilities 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	Risk avoidance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	Risk monitoring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	Contingency planning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Risk Avoidance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To avoid risks from occurring, the project team prepares the risk plan before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commencement of the project. The project team identifies the potential risks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prioritizes them based on their probability of occurrence and impact. Then, the team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prepares a plan for managing risks. In most software projects, this plan is popularly called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risk management plan.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Table 6.3 displays the format of a risk management plan.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Table 6.3: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Risk Management Plan </a:t>
            </a:r>
            <a:endParaRPr lang="ko-KR" altLang="en-US" dirty="0" smtClean="0" sz="1200" i="1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Probability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of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Description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Occurrence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(0 – 1)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 x Impact) </a:t>
            </a:r>
            <a:endParaRPr lang="ko-KR" altLang="en-US" dirty="0" smtClean="0" sz="1200" b="1"/>
          </a:p>
          <a:p>
            <a:pPr marL="0" indent="0" defTabSz="15240" algn="l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To prepare the risk management plan, the project team first identifies and assesses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risks associated with the project. Then, the probability of occurrence of each risk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estimated and the possible impact is calculated. In the plan, the probable cost and damage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is also quantified. The project team also identifies the contingency plans for all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identified risks. The contingency plan for each risk is based on the project's defined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operational software process. The plan is modified throughout the software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life cycle of the project based on the changes taking place. The contingency plan also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includes the cost, in terms of effort, in carrying out the plan. The software risks identified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are tracked, reassessed, and re-planned at the end of each phase. The project manager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revisits the plan if significant changes are introduced in the software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Risk Monitoring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As the project proceeds, risk-monitoring activities commence. It is not possible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monitor closely all the risks that are identified for the project. For example, if 100 risks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are identified for a project, only top 20 risks are monitored. There are re-planning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checkpoints where the information obtained from monitoring the risks is used to refine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risk assessments and management plan. The project manager monitors the top 20 </a:t>
            </a:r>
            <a:endParaRPr lang="ko-KR" altLang="en-US" dirty="0" smtClean="0" sz="1200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312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689" name="Rect 3"/>
          <p:cNvSpPr>
            <a:spLocks noGrp="1" noChangeArrowheads="1"/>
          </p:cNvSpPr>
          <p:nvPr/>
        </p:nvSpPr>
        <p:spPr>
          <a:xfrm rot="0">
            <a:off x="3298190" y="4199890"/>
            <a:ext cx="3624580" cy="52133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Factor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Mitigation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Responsibility Start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End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(Probability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Steps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Date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Date</a:t>
            </a:r>
            <a:endParaRPr lang="ko-KR" altLang="en-US" dirty="0" smtClean="0" sz="1200" b="1"/>
          </a:p>
        </p:txBody>
      </p:sp>
      <p:sp>
        <p:nvSpPr>
          <p:cNvPr id="690" name="Rect 3"/>
          <p:cNvSpPr>
            <a:spLocks noGrp="1" noChangeArrowheads="1"/>
          </p:cNvSpPr>
          <p:nvPr/>
        </p:nvSpPr>
        <p:spPr>
          <a:xfrm rot="0">
            <a:off x="2685415" y="4114800"/>
            <a:ext cx="534035" cy="868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/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Impact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on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Project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(1 –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10) </a:t>
            </a:r>
            <a:endParaRPr lang="ko-KR" altLang="en-US" dirty="0" smtClean="0" sz="1200" u="sng" b="1"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percent of the factors that may indicate the status of the risks in the project. In the case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large teams, the project manager also needs to monitor the attitude of the team members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and their problems. This helps the project manager monitor any possible team-related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risks.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Besides monitoring the top 20 percent of the risks, the project manager needs to monitor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mitigation steps also. Consider an example. To ensure that particular software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browser- independent, the software is created on the lowest compatible browser. Such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software will work on any browser thus making it browser-independent. Therefore,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mitigating a project risk involves working hard at reducing the possibility that the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will ever occur. Mitigation includes nearly all actions that a project team takes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overcome risks. For example, choosing a more expensive but proven technology over,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newer, less expensive technology is a step toward mitigating project risks.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Contingency Planning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possibility of contingency planning arises when mitigation efforts fail and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becomes a reality. Contingency planning is used to monitor risks and invoke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predetermined response. According to the plan, a trigger is set up. If the trigger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reached, the contingency plan is put into effect. Contingency planning involves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maintaining an alternative plan if the original plan fails. A simple example could be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savings people make for a rainy day. Contingency plans are a must for the top 20 percent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of the risks identified. These plans are put to use after the risks become a reality.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importance of contingency planning can be realized from this example. Despite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massive attack on WTC, the stock markets in the US resumed functioning within a few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days. This was possible because the finance companies had backed up their data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information on computers elsewhere. The contingency planning of finance companies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prevented the risk of huge data loss for the stock market.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Managing Risks: Case Study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Consider a scenario. Your organization is a vendor of software solutions. A bus transport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company the US wants you to develop a Schedule Adherence system. The team that will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develop this software is new and the platform selected for development is also new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your organization. The project team needs to be trained intensively for this.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During this project, the team is expected to manage a large volume of data. The team has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never had any experience in managing such a large volume of data. The system also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needs to use this data to generate various MIS reports related to delays or adherence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bus services.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performance requirement is less than fifteen seconds for all popular browsers. Your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organization is anticipating numerous requirement changes during the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process. The system needs to be implemented across several states in the country.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data related to the system is highly confidential because it can provide an edge to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competitors.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Now, as a project manager, you need to prepare a risk management plan for this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project starts on May 15 and should be completed on November 15.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313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8865" y="1972310"/>
            <a:ext cx="5614670" cy="28638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5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8865" y="2255520"/>
            <a:ext cx="5614670" cy="55753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5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8865" y="2813050"/>
            <a:ext cx="5614670" cy="2870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5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8865" y="3100070"/>
            <a:ext cx="5614670" cy="563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5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3105" y="5236210"/>
            <a:ext cx="6346190" cy="37160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First, you need to identify the potential risks involved in the project. The potential risks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project are described in Table 6.4.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Table 6.4: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Potential Risks to a Project </a:t>
            </a:r>
            <a:endParaRPr lang="ko-KR" altLang="en-US" dirty="0" smtClean="0" sz="1200" i="1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Description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Inexperienced staff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 risk due to high volume of data to be processed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Cross-browser compatibility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Involvement of new technology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changes during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After identifying the risks, you need to estimate the probability of their occurrence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their impact on product development. Based on this, you calculate the risk factor and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mitigation steps.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Your risk management plan is displayed in Table 6.5.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9A3365"/>
                </a:solidFill>
                <a:latin typeface="Times New Roman"/>
                <a:ea typeface="Times New Roman"/>
              </a:rPr>
              <a:t>Table 6.5:</a:t>
            </a:r>
            <a:r>
              <a:rPr lang="en-US" altLang="ko-KR" dirty="0" smtClean="0" sz="1200" i="1">
                <a:solidFill>
                  <a:srgbClr val="9A3365"/>
                </a:solidFill>
                <a:latin typeface="Times New Roman"/>
              </a:rPr>
              <a:t> The Risk Management Plan for Building a Schedule Adherence System</a:t>
            </a:r>
            <a:endParaRPr lang="ko-KR" altLang="en-US" dirty="0" smtClean="0" sz="1200" i="1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Probability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Risk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Risk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of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Factor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Description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Occurrence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(Probability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(0 – 1)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 x Impact) </a:t>
            </a:r>
            <a:endParaRPr lang="ko-KR" altLang="en-US" dirty="0" smtClean="0" sz="1200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Conducting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training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Inexperience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Staff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commencement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of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Massive tuning </a:t>
            </a:r>
            <a:endParaRPr lang="ko-KR" altLang="en-US" dirty="0" smtClean="0" sz="1200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Performance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Till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risk due to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high volume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0.6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7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4.2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Architect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end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of data to be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processed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project</a:t>
            </a:r>
            <a:endParaRPr lang="ko-KR" altLang="en-US" dirty="0" smtClean="0" sz="1200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design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Cross-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browser </a:t>
            </a:r>
            <a:endParaRPr lang="ko-KR" altLang="en-US" dirty="0" smtClean="0" sz="1200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314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695" name="Rect 3"/>
          <p:cNvSpPr>
            <a:spLocks noGrp="1" noChangeArrowheads="1"/>
          </p:cNvSpPr>
          <p:nvPr/>
        </p:nvSpPr>
        <p:spPr>
          <a:xfrm rot="0">
            <a:off x="6096000" y="5513705"/>
            <a:ext cx="836295" cy="3448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</a:rPr>
              <a:t>Start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End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</a:rPr>
              <a:t>Date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Date </a:t>
            </a:r>
            <a:endParaRPr lang="ko-KR" altLang="en-US" dirty="0" smtClean="0" sz="1200" b="1"/>
          </a:p>
        </p:txBody>
      </p:sp>
      <p:sp>
        <p:nvSpPr>
          <p:cNvPr id="696" name="Rect 3"/>
          <p:cNvSpPr>
            <a:spLocks noGrp="1" noChangeArrowheads="1"/>
          </p:cNvSpPr>
          <p:nvPr/>
        </p:nvSpPr>
        <p:spPr>
          <a:xfrm rot="0">
            <a:off x="4992370" y="5601970"/>
            <a:ext cx="988695" cy="167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</a:rPr>
              <a:t>Responsibility </a:t>
            </a:r>
            <a:endParaRPr lang="ko-KR" altLang="en-US" dirty="0" smtClean="0" sz="1200" b="1"/>
          </a:p>
        </p:txBody>
      </p:sp>
      <p:sp>
        <p:nvSpPr>
          <p:cNvPr id="697" name="Rect 3"/>
          <p:cNvSpPr>
            <a:spLocks noGrp="1" noChangeArrowheads="1"/>
          </p:cNvSpPr>
          <p:nvPr/>
        </p:nvSpPr>
        <p:spPr>
          <a:xfrm rot="0">
            <a:off x="4169410" y="5513705"/>
            <a:ext cx="2781300" cy="3429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</a:rPr>
              <a:t>Mitigation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</a:rPr>
              <a:t>Steps </a:t>
            </a:r>
            <a:endParaRPr lang="ko-KR" altLang="en-US" dirty="0" smtClean="0" sz="1200" b="1"/>
          </a:p>
          <a:p>
            <a:pPr marL="0" indent="0" defTabSz="15240" algn="l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Project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sessions before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July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Manager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need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15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15 </a:t>
            </a:r>
            <a:endParaRPr lang="ko-KR" altLang="en-US" dirty="0" smtClean="0" sz="1200"/>
          </a:p>
          <a:p>
            <a:pPr marL="0" indent="0" defTabSz="15240" algn="l">
              <a:lnSpc>
                <a:spcPts val="13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Using the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Till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lowest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15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</a:t>
            </a:r>
            <a:endParaRPr lang="ko-KR" altLang="en-US" dirty="0" smtClean="0" sz="1200"/>
          </a:p>
        </p:txBody>
      </p:sp>
      <p:sp>
        <p:nvSpPr>
          <p:cNvPr id="698" name="Rect 3"/>
          <p:cNvSpPr>
            <a:spLocks noGrp="1" noChangeArrowheads="1"/>
          </p:cNvSpPr>
          <p:nvPr/>
        </p:nvSpPr>
        <p:spPr>
          <a:xfrm rot="0">
            <a:off x="1737360" y="5251450"/>
            <a:ext cx="4725670" cy="36029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Impact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on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Project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(1 –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10) </a:t>
            </a:r>
            <a:endParaRPr lang="ko-KR" altLang="en-US" dirty="0" smtClean="0" sz="1200" b="1"/>
          </a:p>
          <a:p>
            <a:pPr marL="0" indent="0" defTabSz="15240" algn="l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0.8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2.4 </a:t>
            </a:r>
            <a:endParaRPr lang="ko-KR" altLang="en-US" dirty="0" smtClean="0" sz="1200"/>
          </a:p>
          <a:p>
            <a:pPr marL="0" indent="0" defTabSz="15240" algn="l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of architecture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during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design phase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and conducting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15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 proof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concepts for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0.6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5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3.0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Developer </a:t>
            </a:r>
            <a:endParaRPr lang="ko-KR" altLang="en-US" dirty="0" smtClean="0" sz="1200"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3105" y="914400"/>
            <a:ext cx="6346190" cy="229806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01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3105" y="3209290"/>
            <a:ext cx="956945" cy="141160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01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0050" y="3209290"/>
            <a:ext cx="899160" cy="141160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01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69210" y="3209290"/>
            <a:ext cx="3923030" cy="141160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01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89065" y="3209290"/>
            <a:ext cx="570230" cy="141160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compatibility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compatible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end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browser for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development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project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Ensuring 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details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pertaining to </a:t>
            </a:r>
            <a:endParaRPr lang="ko-KR" altLang="en-US" dirty="0" smtClean="0" sz="1200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Involvement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of new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0.5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5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2.5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technology </a:t>
            </a:r>
            <a:endParaRPr lang="ko-KR" altLang="en-US" dirty="0" smtClean="0" sz="1200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with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technology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vendor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Designing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flexible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Design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architecture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changes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during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development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future changes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enhancement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Table 6.5, the risk factors with high values are the high priority risks. Here, the high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priority risks are design changes during development, performance risk due to high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volume of data to be processed, and cross-browser compatibility. The high priority risks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need to be monitored closely and continuously. The rest of the risks can be monitored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periodically. Certain risks need contingency planning despite being low in the priority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list. For example, the risk due to involvement of new technology is a low priority risk.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the probability of occurrence of this risk is 0.5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which is fairly high. This calls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contingency planning because you may not be aware of all the details of				the new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technology. Suppose the system fails to respond if the number of users exceeds a certain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number. In such a situation, you need to have a contingency plan ready. You need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discuss with the vendor regarding a workaround for such a situation. The workaround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should be ready in the case of failure of the system.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Robert Charette [CHA89] presents a conceptual definition of risk: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First, risk concerns future happenings, Today and yesterday are beyond active concern, 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 are already reaping what was previously sowed by our past actions, The question is,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we, therefore, by changing our actions today, create an opportunity for a different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hopefully better situation for ourselves tomorrow, This means, second, that risk involves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change, such as in changes of mind, opinion, actions, or places…[Third] risk involves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choice, and the uncertainty that choice itself entails, Thus paradoxically, risk, like death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taxes, is one of the few certainties of life,  </a:t>
            </a:r>
            <a:endParaRPr lang="ko-KR" altLang="en-US" dirty="0" smtClean="0" sz="1200"/>
          </a:p>
          <a:p>
            <a:pPr marL="0" indent="0" defTabSz="1524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315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701" name="Rect 3"/>
          <p:cNvSpPr>
            <a:spLocks noGrp="1" noChangeArrowheads="1"/>
          </p:cNvSpPr>
          <p:nvPr/>
        </p:nvSpPr>
        <p:spPr>
          <a:xfrm rot="0">
            <a:off x="6583680" y="3654425"/>
            <a:ext cx="445770" cy="5181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end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</a:t>
            </a:r>
            <a:endParaRPr lang="ko-KR" altLang="en-US" dirty="0" smtClean="0" sz="1200"/>
          </a:p>
        </p:txBody>
      </p:sp>
      <p:sp>
        <p:nvSpPr>
          <p:cNvPr id="702" name="Rect 3"/>
          <p:cNvSpPr>
            <a:spLocks noGrp="1" noChangeArrowheads="1"/>
          </p:cNvSpPr>
          <p:nvPr/>
        </p:nvSpPr>
        <p:spPr>
          <a:xfrm rot="0">
            <a:off x="5053330" y="1896110"/>
            <a:ext cx="1976120" cy="218821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Till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end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project</a:t>
            </a:r>
            <a:endParaRPr lang="ko-KR" altLang="en-US" dirty="0" smtClean="0" sz="1200"/>
          </a:p>
          <a:p>
            <a:pPr marL="0" indent="0" defTabSz="15240" algn="l">
              <a:lnSpc>
                <a:spcPts val="7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that can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accommodate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15 </a:t>
            </a:r>
            <a:endParaRPr lang="ko-KR" altLang="en-US" dirty="0" smtClean="0" sz="1200"/>
          </a:p>
        </p:txBody>
      </p:sp>
      <p:sp>
        <p:nvSpPr>
          <p:cNvPr id="703" name="Rect 3"/>
          <p:cNvSpPr>
            <a:spLocks noGrp="1" noChangeArrowheads="1"/>
          </p:cNvSpPr>
          <p:nvPr/>
        </p:nvSpPr>
        <p:spPr>
          <a:xfrm rot="0">
            <a:off x="2020570" y="1981200"/>
            <a:ext cx="4991100" cy="236855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technology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Project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is available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Manager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keeping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close touch </a:t>
            </a:r>
            <a:endParaRPr lang="ko-KR" altLang="en-US" dirty="0" smtClean="0" sz="1200"/>
          </a:p>
          <a:p>
            <a:pPr marL="0" indent="0" defTabSz="15240" algn="l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Till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0.6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8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4.8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Architect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project</a:t>
            </a:r>
            <a:endParaRPr lang="ko-KR" altLang="en-US" dirty="0" smtClean="0" sz="1200"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risk is considered in the context of software engineering, Charette's three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conceptual underpinnings are always in evidence. The future is our concern – what risks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might cause the software project to go awry? Change is our concern -how will changes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 requirements, development technologies, target computers, and all other entities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connected to the project affect timeliness and overall success? Last, we must grapple with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choices - what methods and tools should we use, how many people should be involved,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 much emphasis on quality is "enough"?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What is it?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 Risk analysis and management are a series of steps that help a software team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to understand and manage uncertainty. Many problems can plague a software project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risk is a potential problem - it might happen, it might not But regardless of the outcome,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it's a really good idea to identify it, assess its probability of occurrence, estimate its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impact, and establish a contingency plan should the problem actually occur.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Who does 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it? Everyone involved in the software process – managers, software engineers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and customers - participate in risk analysis and management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Why is it important?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 Think about the Boy Scout motto: "Be prepared" Software is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difficult undertaking. Lots of things can go wrong, and frankly, many often do. It's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this reason that being prepared, understanding the risks and taking preventive measures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avoid or manage them is a key element of good software project management.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What are the steps? 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	 Recognizing what can go wrong is the first step, called - risk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identification. Next, each risk is analyzed to determine the likelihood that it will occur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and the damage that it will do if it does occur. Once this information is established, risks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are ranked by probability and impact. Finally, a plan is developed to manage those risks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with high probability and high impact.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What is the work product?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 A risk mitigation monitoring and management (RMMM)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plan or a		set of risk information sheets is produced.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How do I ensure that I've done it right?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 The risks that are analyzed and managed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should be derived from thorough study of the people, the product, the process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project. The RMMM should be revisited as the project proceeds to ensure that risks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kept		up to date. Contingency plans for risk management should be realistic.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6.1     REACTIVE VS. PROACTIVE RISK STRATEGIES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Reactive strategies have been laughingly called the “Indiana Jones School of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management” [THO92]. In the movies that carried his name, Indiana Jones, when faced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with overwhelming difficulty, would invariably say, “Don’t worry, I’ll think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something!” Never worrying about problems until they happened, Indy would react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some heroic way.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Sadly, the average software project manager is not Indiana Jones and the members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software project team are not his trusty sidekicks. Yet, the majority of software teams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rely solely on reactive risk strategies. At best, a reactive strategy monitors the project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likely risks. Resources are set aside to deal with them, should they become actual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problems. More commonly, the software team does nothing about risks until something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goes wrong. Then, the team flies into action in an attempt to correct the problem rapidly.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316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This is often called a fire fighting mode. When this fails, “Crisis Management” [CHA92]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takes over, and the project is in real jeopardy.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 considerably more intelligent strategy for risk management is to be proactive.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proactive strategy begins long before technical work is initiated. Potential risks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identified, their probability and impact are assessed and they are ranked by importance.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Then, the software team establishes a plan for managing risk. The primary objective is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avoid risk, but because not all risks can be avoided, the team works to develop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contingency plan that will enable it to respond in a controlled and effective manner.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6.2 SOFTWARE RISKS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Although there has been considerable debate about the proper definition for software risk,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there is general agreement that risk always involves two characteristics [HIG 95]: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	Uncertainty - the risk may or may not happen; that is, there are no 100 % probable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risks.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	Loss - if the risk becomes a reality, unwanted consequences or losses will occur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When risks are analyzed, it is important to quantify the level of uncertainty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degree of loss associated with each risk. To accomplish this, different categories of risks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are considered.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Project risks threaten the project plan. That is, if project risks become real, it is likely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project schedule will slip and that costs will increase. Project risks identify potential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budgetary, schedule, personnel (staffing and organization), resource, customer,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requirements problems and their impact on a software project. In Chapter 5,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complexity, size, and the degree of structural uncertainty were also defined as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(and estimation) risk factors.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Technical risks threaten the quality and timeliness of the software to be produced. If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technical-risk becomes a reality, implementation may become difficult or impossible.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Technical risks identify potential design, implementation, interface, verification,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maintenance problems. In addition, specification ambiguity, technical uncertainty,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technical obsolescence, and "leading-edge" technology are also risk factors. Technical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risks occur because the problem is harder to solve than we thought it would be.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Business risks threaten the viability of the software to be built. Business risks often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jeopardize the project or the product. Candidates for the top five business risks are (1)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building a excellent product or system that no one really wants (market risk), (2) building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 product that no longer fits into the overall business strategy for the company (strategic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risk), (3) building a product that the sales force doesn't understand how to sell, (4) losing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support of senior management due to a change in focus or a change in people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(management risk), and (5) losing budgetary or personnel commitment (budget risks). It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is extremely important to note that simple categorization won't always work. Some risks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are simply unpredictable in advance.  </a:t>
            </a:r>
            <a:endParaRPr lang="ko-KR" altLang="en-US" dirty="0" smtClean="0" sz="1200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317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Another general categorization of risks has been proposed by Charette [CHA89J. Known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risks are those that can be uncovered after careful evaluation of the project plan,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business and technical environment in which the project is being developed, and other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reliable information sources (e.g., unrealistic delivery date, lack of documented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requirements or software scope, poor development environment). Predictable risks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extrapolated from past project experience (e.g., staff turnover, poor communication with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customer, dilution of staff effort as ongoing maintenance requests are serviced).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Unpredictable risks are the joker in the deck. They can and do occur, but they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extremely difficult to identify in advance.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</a:rPr>
              <a:t>3   RISK IDENTIFICATION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Risk identification is a systematic attempt to specify threats to the project plan (estimates,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schedule, resource loading, etc.). By identifying known and predictable risks,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manager takes a first step toward avoiding them when possible and con- trolling them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when necessary.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There are two distinct types of risks for each of the categories that have been presented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Section 6.2: generic risks and product-specific risks. Generic risks are a potential threat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every software project. Product-specific risks can be identified only by those with a clear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understanding of the technology, the people, and the environment that is specific to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project at hand. To identify product -specific risks, the project plan and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statement of scope are examined and an answer to the following question is developed: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What special characteristics of this product may threaten our project plan?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One method for identifying risks is to create a risk item checklist. The checklist can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used for risk identification and focuses on some subset of known and predictable risks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following generic subcategories: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	Product size-risks associated with the overall size of the software to be built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modified.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	Business impact-risks associated with constraints imposed by management 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marketplace.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	Customer characteristics-risks associated with the sophistication of the customer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and the developer's ability to communicate with the customer in a timely manner.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	Process definition-risks associated with the degree to which the software process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has been defined and is followed by the development organization.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	Development environment-risks associated with the availability and quality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tools to be used to build the product.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	 Technology to be built-risks associated with the complexity of the system to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built and the newness of the technology that is packaged by the system.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	Staff size and experience-risks associated with the overall technical and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experience of the software engineers who will do the work.  </a:t>
            </a:r>
            <a:endParaRPr lang="ko-KR" altLang="en-US" dirty="0" smtClean="0" sz="1200"/>
          </a:p>
          <a:p>
            <a:pPr marL="0" indent="0" defTabSz="15240" algn="l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318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risk item checklist can be organized in different ways. Questions relevant to each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topics can be answered for each software project. The answers to these questions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allow the planner to estimate the impact of risk. A different risk item checklist format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simply lists characteristics that are relevant to each generic subcategory. Finally, a set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"risk components and drivers” [AFC88] are listed along with their probability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occurrence. Drivers for performance, support, cost, and schedule are discussed in answer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to later questions.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 number of comprehensive checklists for software project risk have been proposed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literature (e.g., [SEI93], [KAR96]). These provide useful insight into generic risks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software projects and should be used whenever risk analysis and management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instituted. However, a relatively short list of questions [KEI98] can be used to provide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preliminary indication of whether a project is "at risk." 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6.3.1 Assessing Overall Project Risk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following questions have derived from risk data obtained by surveying experienced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managers in different part of the world [KEI98]. The questions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ordered by their relative importance to the success of a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Have top software and customer managers formally committed to support the project?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Are end-users enthusiastically committed to the project and the system/product to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built?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Are requirements fully understood by the software engineering team and their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customers?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Have customers been involved fully1n the definition of requirements?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Do end-users have realistic expectations?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Is project scope stable?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Does the software engineering team have the right mix of skills?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8.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Are project requirements stable?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Does the project team have experience with the technology to be implemented?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10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Is the number of people on the project team adequate to do the job?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Do all customer/user constituencies agree on the importance of the project and on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for the system/product to be built?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If anyone of these questions is answered negatively, mitigation, monitoring,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/management steps should be instituted without fail. The degree to which the project is 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is directly proportional to the number of negative responses to these questions.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6.3.2 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</a:rPr>
              <a:t>Risk Components and Drivers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U.S. Air Force [AFC88j has written a pamphlet that contains excellent guidelines (or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software risk 1dentification and abatement. The Air Force approach requires that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project manager identify the risk drivers that affect software risk components-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Performance, cost, support, and schedule. In the context of this discussion, the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components are defined in the following manner: 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319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								The leader's job is to create conditions for the team to be effective.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(Ginnett, 1996)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Leading and managing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are both essential management skills: one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without the other is likely to produce poor results. Managing is primarily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concerned with “consistently producing key results expected by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stakeholders,” while leading involves: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															Establishing direction—developing both a vision of the future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strategies for producing the changes needed to achieve that vision.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															Aligning people—communicating the vision by words and deeds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all those, whose cooperation may be needed to achieve the vision.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															Motivating and inspiring—helping people energize themselves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overcome political, bureaucratic, and resource barriers to change.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 a project, particularly a larger project, the project manager is generally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expected to be the project’s leader as well.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Leadership is not, however, limited to the project manager: it may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demonstrated by many different individuals at many different times during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Leadership must be demonstrated at all levels of the project (project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leadership, technical leadership, and team leadership).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(b)								Communicating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Communicating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involves the exchange of information and the ability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transmit and receive information with a high probability that the intended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message is passed from sender to receiver.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sender is responsible for making the information clear, unambiguous,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complete so that the receiver can receive it correctly. The receiver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responsible for making sure that the information is received in its entirety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understood correctly.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Few skills are more vital to leadership. Studies show that good leaders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communicate feelings and ideas, actively solicit new ideas from others,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effectively articulate arguments, advocate positions, and persuade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others.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quality of a Leader’s communication is positively correlated with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subordinate satisfaction as well as with productivity and quality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services rendered. 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9975" y="4285615"/>
            <a:ext cx="5632450" cy="407225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4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9975" y="8354695"/>
            <a:ext cx="1612265" cy="70993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4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79065" y="8354695"/>
            <a:ext cx="2261870" cy="70993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4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7760" y="8354695"/>
            <a:ext cx="1764665" cy="70993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	Performance risk - the degree of uncertainty that the product will meet its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requirements and be fit for its intended use.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	Cost risk - the degree of uncertainty that the project budget will be maintained.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	Support risk - the degree of uncertainty that the resultant software will be easy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correct, adapt, and enhance.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	Schedule risk - the degree of uncertainty that the project schedule will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maintained and that the product will be delivered on time.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impact of each risk driver on the risk component is divided into one of four impacts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categories-negligible, marginal, critical, or catastrophic. Referring to Figure 6.1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[BOE89], a characterization of the potential consequences of errors (rows labeled 1) or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failure to achieve a desired outcome (rows labeled 2) are described. The impact category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is chosen based on the characterization that best fits the description in the table. 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Figure 6.1 Impact assessment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Components/Category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Performance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Support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Cost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Schedule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Catastrophic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1 Failure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to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meet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Failure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results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requirement would result in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increased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costs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mission failure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schedule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delays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with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expected values of $500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2 Significant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Non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Significant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Unavoidable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degradation to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responsive or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financial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IOC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non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unsupportable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shortages,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achievement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software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budget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of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technical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overrun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performance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likely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Critical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1 Failure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to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meet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Failure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results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requirement would degrade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operational delays and/or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system performance to a point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increased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costs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with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where mission success is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expected $100 K to $ 500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questionable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2 Some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Minor delays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Some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Possible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reduction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software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shortage of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slippage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technical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modification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financial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IOC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performance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resources,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possible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overruns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Marginal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1 Failure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to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meet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Costs, impacts and /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requirement would result in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recoverable schedule slips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degradation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of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secondary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with expected value of $ 1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mission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K to $ 100 K </a:t>
            </a:r>
            <a:endParaRPr lang="ko-KR" altLang="en-US" dirty="0" smtClean="0" sz="1200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320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9975" y="914400"/>
            <a:ext cx="5632450" cy="89027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6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73350" y="1801495"/>
            <a:ext cx="4029075" cy="70993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6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9975" y="2508250"/>
            <a:ext cx="1612265" cy="53657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6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79065" y="2508250"/>
            <a:ext cx="2261870" cy="53657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6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37760" y="2508250"/>
            <a:ext cx="1764665" cy="53657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6" name="Picture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9975" y="7247890"/>
            <a:ext cx="4699635" cy="177419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6" name="Picture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67070" y="7247890"/>
            <a:ext cx="2005330" cy="177419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2 Minimal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to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Responsive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Sufficient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Realistic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small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software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financial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achievable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reduction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support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resources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schedule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technical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performance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Negligible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1 Failure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to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meet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Error results in minor cost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requirement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would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create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and / or schedule impact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inconvenience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non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with expected value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operational impact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less than $ 1 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2 No reduction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Easily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Possible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Early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technical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supportable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budget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achievable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performance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software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under run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IOC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Note: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(1)			The potential consequence of undetected software errors or faults.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(2)			The potential consequence if the desired outcome is not achieved.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6.4 RISK PROJECTION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projection, also called risk estimation, attempts to rate each risk in two ways-the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likelihood or probability that the risk is real and the consequences of the problems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associated with the risk, should it occur. The project planner, along with other managers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technical staff, performs four risk projection activities: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(1) Establish a scale that reflects the perceived likelihood of a risk,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(2) Delineate the consequences of the risk,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(3) Estimate the impact of the risk on the project and the product,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(4) Note the overall accuracy of the risk projection so that there will be no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misunderstandings.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</a:rPr>
              <a:t>.4.1 Developing a Risk Table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 risk table provides a project manager with a simple technique for risk projection.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sample risk table is illustrated in figure 6.2.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Figure 6.2 Sample risk table prior to sorting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Risks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Category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Probability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Impact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RMMM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Size estimate may be significantly low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60%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2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Larger number of users than planned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30%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3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Less reuse than planned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70%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2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End-users resist system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BU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40%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3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Delivery deadline will be lightened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BU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50%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2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Funding will be lost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CU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40%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1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Customer will change requirements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80%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2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Technology will not meet expectations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30%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1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Lack of training on tools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80%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3 </a:t>
            </a:r>
            <a:endParaRPr lang="ko-KR" altLang="en-US" dirty="0" smtClean="0" sz="1200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321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0450" y="5401310"/>
            <a:ext cx="7480300" cy="61747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8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9975" y="914400"/>
            <a:ext cx="4699635" cy="36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8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7070" y="914400"/>
            <a:ext cx="2005330" cy="365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Staff inexperienced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80%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2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Staff turnover will be high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60%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2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Impact values: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l- Catastrophic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2- Critical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3- marginal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  <a:ea typeface="Times New Roman"/>
              </a:rPr>
              <a:t>4- Negligible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 project team begins by listing all risks (no matter how remote) in the first column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table. This can be accomplished with the help of the risk item check-lists referenced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 Section 6.3. Each risk is categorized in the second column (e.g., PS implies a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size risk, BU implies a business risk). The probability of occurrence of each risk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entered in the next column of the table. The probability value for each risk can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estimated by team members individually. Individual team members are polled in round-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robin fashion until their assessment of risk probability begins to converge.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Next, the impact of each risk is assessed. Each risk component is assessed using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characterization presented in Figure 6.1, and an impact category is determined.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categories for each of .the four risk components - performance, support, cost,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schedule - are averaged to determine an overall impact value. 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6.3 Risk and management concern </a:t>
            </a:r>
            <a:endParaRPr lang="ko-KR" altLang="en-US" dirty="0" smtClean="0" sz="1200" b="1"/>
          </a:p>
          <a:p>
            <a:pPr marL="0" indent="0" defTabSz="15240" algn="l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Very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h h</a:t>
            </a:r>
            <a:endParaRPr lang="ko-KR" altLang="en-US" dirty="0" smtClean="0" sz="1200" i="1"/>
          </a:p>
          <a:p>
            <a:pPr marL="0" indent="0" defTabSz="15240" algn="l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Impact</a:t>
            </a:r>
            <a:endParaRPr lang="ko-KR" altLang="en-US" dirty="0" smtClean="0" sz="1200" b="1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i="1">
                <a:solidFill>
                  <a:srgbClr val="000000"/>
                </a:solidFill>
                <a:latin typeface="Times New Roman"/>
                <a:ea typeface="Times New Roman"/>
              </a:rPr>
              <a:t>Disregard </a:t>
            </a:r>
            <a:endParaRPr lang="ko-KR" altLang="en-US" dirty="0" smtClean="0" sz="9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i="1">
                <a:solidFill>
                  <a:srgbClr val="000000"/>
                </a:solidFill>
                <a:latin typeface="Times New Roman"/>
                <a:ea typeface="Times New Roman"/>
              </a:rPr>
              <a:t>risk factor </a:t>
            </a:r>
            <a:endParaRPr lang="ko-KR" altLang="en-US" dirty="0" smtClean="0" sz="900" i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</a:t>
            </a:r>
            <a:r>
              <a:rPr lang="en-US" altLang="ko-KR" dirty="0" smtClean="0" sz="900" i="1">
                <a:solidFill>
                  <a:srgbClr val="000000"/>
                </a:solidFill>
                <a:latin typeface="Times New Roman"/>
                <a:ea typeface="Times New Roman"/>
              </a:rPr>
              <a:t>Very </a:t>
            </a:r>
            <a:endParaRPr lang="ko-KR" altLang="en-US" dirty="0" smtClean="0" sz="9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</a:t>
            </a:r>
            <a:r>
              <a:rPr lang="en-US" altLang="ko-KR" dirty="0" smtClean="0" sz="900" i="1">
                <a:solidFill>
                  <a:srgbClr val="000000"/>
                </a:solidFill>
                <a:latin typeface="Times New Roman"/>
                <a:ea typeface="Times New Roman"/>
              </a:rPr>
              <a:t>low </a:t>
            </a:r>
            <a:endParaRPr lang="ko-KR" altLang="en-US" dirty="0" smtClean="0" sz="900" i="1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endParaRPr lang="ko-KR" altLang="en-US" dirty="0" smtClean="0" sz="1200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Probability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Of occurrence</a:t>
            </a:r>
            <a:endParaRPr lang="ko-KR" altLang="en-US" dirty="0" smtClean="0" sz="1200" b="1"/>
          </a:p>
          <a:p>
            <a:pPr marL="0" indent="0" defTabSz="1524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Once the first four columns of the risk table have been completed, the table is sorted by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probability and by impact. High-probability, high-impact risks percolate to the top of the </a:t>
            </a:r>
            <a:endParaRPr lang="ko-KR" altLang="en-US" dirty="0" smtClean="0" sz="1200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322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718" name="Rect 3"/>
          <p:cNvSpPr>
            <a:spLocks noGrp="1" noChangeArrowheads="1"/>
          </p:cNvSpPr>
          <p:nvPr/>
        </p:nvSpPr>
        <p:spPr>
          <a:xfrm rot="0">
            <a:off x="3749040" y="6370320"/>
            <a:ext cx="1985010" cy="199961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</a:t>
            </a:r>
            <a:r>
              <a:rPr lang="en-US" altLang="ko-KR" dirty="0" smtClean="0" sz="900" i="1">
                <a:solidFill>
                  <a:srgbClr val="000000"/>
                </a:solidFill>
                <a:latin typeface="Times New Roman"/>
                <a:ea typeface="Times New Roman"/>
              </a:rPr>
              <a:t>High </a:t>
            </a:r>
            <a:endParaRPr lang="ko-KR" altLang="en-US" dirty="0" smtClean="0" sz="900" i="1"/>
          </a:p>
          <a:p>
            <a:pPr marL="0" indent="0" defTabSz="15240" algn="l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Management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concern</a:t>
            </a:r>
            <a:endParaRPr lang="ko-KR" altLang="en-US" dirty="0" smtClean="0" sz="1200" b="1"/>
          </a:p>
          <a:p>
            <a:pPr marL="0" indent="0" defTabSz="15240" algn="l">
              <a:lnSpc>
                <a:spcPts val="6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1.0</a:t>
            </a:r>
            <a:endParaRPr lang="ko-KR" altLang="en-US" dirty="0" smtClean="0" sz="1200"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table, and low-probability risks drop to the bottom. This accomplishes first order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prioritization. The project manager studies the resultant sorted table and defines a cutoff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line. The cutoff line (drawn horizontally at some point in the table) implies that only risks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lie above the line will be given further attention. Risks that fall below the line are re-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evaluated to accomplish second-order prioritization. Referring to Figure 6.3, 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risk impact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and probability have a distinct influence on management concern. A risk factor that has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high impact but a very low probability of occurrence should not absorb a significant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amount of management time. However, high-impact risks with moderate to high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probability and low-impact risks with high probability should be carried forward into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risk analysis steps that follow.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All risks that lie above the cutoff line must be managed. The column labeled RMMM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contains a pointer into Risk Mitigation, Monitoring and Management Plan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alternatively, a collection of risk information sheets developed for all risks that lie above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cutoff. The RMMM plan and risk information sheets are discussed in Sections 6.5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6.6.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probability can be determined by making individual estimates and then developing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single consensus value. Although that approach is workable, more sophisticated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techniques for determining risk probability have been developed [AFC88]. Risk drivers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be assessed on a qualitative probability scale that has the following values: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impossible, improbable, probable, and frequent. Mathematical probability can then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associated with each qualitative value (e.g., a probability of 0.7 to 1.0 implies a highly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probable risk).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6.4.2 Assessing Risk Impact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Three factors affect the consequences that are likely if a risk does occur: its nature, its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scope, and its timing. The nature of the risk indicates the problems that are likely if it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occurs. For example, a poorly defined external interface to customer hardware (a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technical risk) will preclude early design and testing and will likely lead to system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integration problems late in a project. The scope of a risk combines the severity (just how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serious is it?) with its overall distribution (how much of the project will be affected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 many customers are harmed?). Finally, the timing of a risk considers when and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 long the impact will be felt. In most cases, a project manager might want the "bad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news" to occur as soon as possible, but in some cases, the longer the delay, the better.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Returning once more to the risk analysis approach proposed by the U.S. Air Force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fAFC88), the following steps are recommended to determine the overall consequences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risk: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Determine the average probability of occurrence value for each risk component.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Using Figure 6.1, determine the impact for each component based on the criteria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shown.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Complete the risk table and analyze the results as described in the preceding sections. . 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323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overall risk exposure, RE, is determined using the following relationship [HAL98]: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RE=P x C.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where P is the probability of occurrence for a risk, and C is the cost to the project should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risk occur.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assume that the software team defines a project risk in the following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manner: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identification.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Only 70 percent of the software components scheduled for reuse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will, in fact, be integrated into the application. The remaining functionality will have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custom developed.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probability.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 80% (likely).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impact.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60 reusable software components were planned. If only 70 percent can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used, 18 components would have to be developed from scratch (in addition to other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 software that has been scheduled for development). Since the average component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100 LOC and local data indicate that the software engineering cost for each LOC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$14.00, the overall cost (impact) to develop the components would be 18 x 100 x 14 =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$25,200.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exposure.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RE = 0.80 x 25,200 - $20,200.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exposure can be computed for each risk in the risk table, once an estimate of the cost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risk is made. The total risk exposure for all risks (above the cutoff in the risk table)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provide a means for adjusting the final cost estimate for a project. It can also be used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predict the probable Increase In staff resources required at various points during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schedule.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risk projection and analysis techniques described in Sections 6.4.1 and 6.4.2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applied iteratively as the software project proceeds. The project team should revisit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table at regular intervals, re-evaluating each risk to determine when new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circumstances cause its probability and impact to change. As a consequence of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activity, it may be necessary to add new risks to the table, remove some risks that are no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longer relevant, and change the relative positions of still others.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6.4.3 Risk Assessment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 this point in the risk management process, we have established a set of triplet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form [CHA89]: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[r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, l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, x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]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where r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is risk, l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is the likelihood (probability) of the risk, and x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is the impact of the risk.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risk assessment, we further examine the accuracy of the estimates that were made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risk projection, attempt to rank the risks that have been uncovered, and begin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thinking about ways to control and/or avert risks that are likely to occur. 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324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800" y="1417320"/>
            <a:ext cx="4648200" cy="263017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25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4157345"/>
            <a:ext cx="2209800" cy="23177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2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6.4 Risk referent level </a:t>
            </a:r>
            <a:endParaRPr lang="ko-KR" altLang="en-US" dirty="0" smtClean="0" sz="1200" b="1"/>
          </a:p>
          <a:p>
            <a:pPr marL="0" indent="0" defTabSz="15240" algn="l">
              <a:lnSpc>
                <a:spcPts val="7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Referent point (cost value, time value)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Projected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termination will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overrun</a:t>
            </a:r>
            <a:endParaRPr lang="ko-KR" altLang="en-US" dirty="0" smtClean="0" sz="1200"/>
          </a:p>
          <a:p>
            <a:pPr marL="0" indent="0" defTabSz="15240" algn="l">
              <a:lnSpc>
                <a:spcPts val="9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Projected cost overrun</a:t>
            </a:r>
            <a:endParaRPr lang="ko-KR" altLang="en-US" dirty="0" smtClean="0" sz="1200"/>
          </a:p>
          <a:p>
            <a:pPr marL="0" indent="0" defTabSz="15240" algn="l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assessment to be useful, a risk referent level [CHA89] must be defined. For most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projects, the risk components discussed earlier - performance, cost, support,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 also represent risk referent levels: That is, there is a level for performance,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degradation, cost overrun, support difficulty, or schedule slippage (or any combination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four) that will cause the project to be terminated. If a combination of risks create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problems that cause one or more of these referent levels to be exceeded, work will stop.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context of software risk analysis, a risk referent level has a single point, called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referent point or break point, at which the decision to proceed with the project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terminate it (problems are just too great) are equally weighted. Figure 6.4 represents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situation graphically.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reality, the referent level can rarely be represented as a smooth line on a graph. In most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cases it is a region in which there are areas of uncertainty; that is, attempting to predict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decision based on the combination of referent values is often impossible.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Therefore, during risk assessment, we perform the following steps: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Define the risk referent levels for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Attempt to develop a relationship between each (r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, l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, x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) and each of the referent </a:t>
            </a:r>
            <a:endParaRPr lang="ko-KR" altLang="en-US" dirty="0" smtClean="0" sz="120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levels.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Predict the set of referent points that define a region of termination, bounded by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curve or areas of uncertainty.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Try to predict how compound combinations of risks will affect a referent level.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6.5 RISK REFINEMENT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325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early stages of project planning, a risk may be stated quite generally. As time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passes and more is learned about the project and the risk, it may be possible to refine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into a set of more detailed risks, each somewhat easier to mitigate, monitor,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One way to do this is to represent the risk in condition-transition-consequence (CTC) II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format [GLU94). That is, the risk is stated in the following form: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Given that &lt;condition&gt; then there is concern that (possibly) &lt;consequence&gt;.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Using the CTC format for the reuse risk noted in Section 6.4.2, we can write: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Given that all reusable software components must conform to specific design standards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that some do not conform, then there is concern that (possibly) only 70 percent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planned reusable modules may actually be integrated into the as-built system, resulting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need to custom engineer the remaining 30 percent of components. This general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condition can be refined in the following manner: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Sub condition 1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Certain reusable components were developed by a third party with no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knowledge of internal design standards.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Sub condition 2.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The design standard for component interfaces has not been solidified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may not conform to certain existing reusable components.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Sub condition 3.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Certain reusable components have been implemented in a language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not supported on the target environment.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consequences associated with these refined sub conditions remains the same (i.e., 30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percent of software components must be customer engineered), but the refinement helps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isolate the underlying risks and might lead to easier analysis and response.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6.6 RISK MITIGATION, MONITORING, AND MANAGEMENT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All of the risk analysis activities presented to this point have a single goal to assist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project team in developing a strategy for dealing with risk. An effective strategy must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consider three issues: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Wingdings"/>
                <a:ea typeface="Wingdings"/>
              </a:rPr>
              <a:t>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risk avoidance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Wingdings"/>
                <a:ea typeface="Wingdings"/>
              </a:rPr>
              <a:t>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risk monitoring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Wingdings"/>
                <a:ea typeface="Wingdings"/>
              </a:rPr>
              <a:t>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risk management and contingency planning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Wingdings"/>
                <a:ea typeface="Wingdings"/>
              </a:rPr>
              <a:t>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If a software team adopts a proactive approach to risk, avoidance is always the best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strategy. This is achieved by developing a plan for risk mitigation. For example, assume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that high staff turnover is noted as a project risk, r</a:t>
            </a:r>
            <a:r>
              <a:rPr lang="en-US" altLang="ko-KR" dirty="0" smtClean="0" sz="798">
                <a:solidFill>
                  <a:srgbClr val="9A3365"/>
                </a:solidFill>
                <a:latin typeface="Times New Roman"/>
              </a:rPr>
              <a:t>l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 Based on past history and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management intuition, the likelihood, l</a:t>
            </a:r>
            <a:r>
              <a:rPr lang="en-US" altLang="ko-KR" dirty="0" smtClean="0" sz="798">
                <a:solidFill>
                  <a:srgbClr val="9A3365"/>
                </a:solidFill>
                <a:latin typeface="Times New Roman"/>
              </a:rPr>
              <a:t>l 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of high turnover is estimated to be 0.70 (70 per </a:t>
            </a:r>
            <a:endParaRPr lang="ko-KR" altLang="en-US" dirty="0" smtClean="0" sz="120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cent, rather high) and the impact, x</a:t>
            </a:r>
            <a:r>
              <a:rPr lang="en-US" altLang="ko-KR" dirty="0" smtClean="0" sz="798">
                <a:solidFill>
                  <a:srgbClr val="9A3365"/>
                </a:solidFill>
                <a:latin typeface="Times New Roman"/>
              </a:rPr>
              <a:t>l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</a:rPr>
              <a:t> is projected at level 2. That is, high turnover will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have a critical impact on project cost and schedule.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To mitigate this risk, project management must develop a strategy for reducing turnover.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Among the possible steps to be taken are 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326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Courier New"/>
                <a:ea typeface="Courier New"/>
              </a:rPr>
              <a:t>o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Meet with current staff to determine causes for turnover (e.g., poor working </a:t>
            </a:r>
            <a:endParaRPr lang="ko-KR" altLang="en-US" dirty="0" smtClean="0" sz="120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conditions, low pay, and competitive job market).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Courier New"/>
                <a:ea typeface="Courier New"/>
              </a:rPr>
              <a:t>o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Mitigate those causes that are under our control before the project starts.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Courier New"/>
                <a:ea typeface="Courier New"/>
              </a:rPr>
              <a:t>o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Once the project commences, assume turnover will occur and develop techniques to </a:t>
            </a:r>
            <a:endParaRPr lang="ko-KR" altLang="en-US" dirty="0" smtClean="0" sz="120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ensure continuity when people leave.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Courier New"/>
                <a:ea typeface="Courier New"/>
              </a:rPr>
              <a:t>o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Organize project teams so that information about each development activity is widely </a:t>
            </a:r>
            <a:endParaRPr lang="ko-KR" altLang="en-US" dirty="0" smtClean="0" sz="120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dispersed.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Courier New"/>
                <a:ea typeface="Courier New"/>
              </a:rPr>
              <a:t>o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Define documentation standards and establish mechanisms to be sure that .documents </a:t>
            </a:r>
            <a:endParaRPr lang="ko-KR" altLang="en-US" dirty="0" smtClean="0" sz="120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are developed in a timely manner.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Courier New"/>
                <a:ea typeface="Courier New"/>
              </a:rPr>
              <a:t>o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Conduct peer reviews of all work (so that more than one person is “up to speed").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Courier New"/>
                <a:ea typeface="Courier New"/>
              </a:rPr>
              <a:t>o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Assign a backup staff member for every critical technologist.  </a:t>
            </a:r>
            <a:endParaRPr lang="ko-KR" altLang="en-US" dirty="0" smtClean="0" sz="120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As the project proceeds, risk monitoring activities commence. The project manager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monitors factors that may provide an indication of whether the risk is becoming more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less likely. In the case of high staff turnover, the following factors can be monitored: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	General attitude of team members based on project pressures.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	The degree to which the team has jelled.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	Interpersonal relationships among team members.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	Potential problems with compensation and benefits.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										The availability of jobs within the company and outside it.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 addition to monitoring these factors, the project manager should monitor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effectiveness of risk mitigation steps. This is one mechanism for ensuring continuity,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should a critical individual leave the project. The project manager should monitor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documents carefully to ensure that each can stand on its own and that each imparts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information that would be necessary if a newcomer were forced to join the software team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somewhere in the middle of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Risk management and contingency planning assumes that mitigation efforts have failed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and that the risk has become a reality. Continuing the example, the project is well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underway and a number of people announce that they will be leaving. If the mitigation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strategy has been followed, backup is available, information is documented,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knowledge has been dispersed across the team. In addition, the project manager may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temporarily refocus resources (and readjust the project schedule) to those functions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are fully staffed, enabling newcomers who must be added to the team to "get up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speed." Those individuals who are leaving are asked to stop all work and spend their last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weeks in "knowledge transfer mode. This might include video-based knowledge capture,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development of "commentary documents," and/or meeting with other team members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who will remain on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It is important to note that RMMM steps incur additional project cost. For example,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spending the time to "backup" every critical technologist costs money. Part of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management, therefore, is to evaluate when the benefits accrued by the RMMM steps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outweighed by the costs associated with implementing them. In essence,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327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planner performs a classic cost/benefit analysis. If risk aversion steps for high turnover, it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will increase both project cost and duration by an estimated 15 percent, but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predominant cost factor is "backup," management may decide not to implement this step.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On the other hand, if the risk aversion steps are projected to' increase costs by 5 percent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and duration by only 3 percent management will likely put all into place.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For a large project, 30 or 40 risks may be identified. If between three and seven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management steps are identified for each, risk management may become a project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itself! For this reason, we adapt the Pareto 80-20 rule to software risk. Experience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indicates that 80 percent of the overall project risk (i.e., 80 percent of the potential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project failure) can be accounted for by only 20 percent of the identified risks. The work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performed during earlier risk analysis steps will help the planner to determine which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risks reside in that 20 percent (e.g., risks that lead to the highest risk exposure.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this reason, some of the risks identified, assessed, and projected may not make it into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RMMM plan - they don't fall into the critical 20 percent (the risks with highest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priority).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6.7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</a:rPr>
              <a:t>		SAFETY RISKS AND HAZARDS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Risk is not limited to the software project itself. Risks can occur after the software has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been successfully developed and delivered to the customer. These risks are typically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associated with the consequences of software failure in the field.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 the early days of computing, there was reluctance to use computers (and soft- ware)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control safety critical processes such as nuclear reactors, aircraft flight control, weapons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systems, and large-scale industrial processes. Although the probability .of failure of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well-engineered system was small, an undetected fault in a computer- based control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monitoring system could result in enormous economic damage or, worse, significant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human injury or loss of life. But the cost and functional benefits of Computer-based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control and monitoring far outweigh the risk. Today, computer hardware and software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used regularly to control safety critical systems.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When software is used as part of a control system, complexity can increase by an order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magnitude or more. Subtle design faults induced by human error-some- thing that can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uncovered and eliminated in hardware-based conventional control-become much more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difficult to uncover when software is used.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Software safety and hazard analysis [LEV95] are software quality assurance activities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(Chapter 8) that focus on the identification and assessment of potential hazards that may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affect software negatively and cause an entire system to fail. If hazards can be identified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early in the software engineering process, software design features can be specified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will either eliminate or control potential hazards.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6.8 </a:t>
            </a:r>
            <a:r>
              <a:rPr lang="en-US" altLang="ko-KR" dirty="0" smtClean="0" sz="1200" b="1">
                <a:solidFill>
                  <a:srgbClr val="9A3365"/>
                </a:solidFill>
                <a:latin typeface="Times New Roman"/>
              </a:rPr>
              <a:t>THE RMMM PLAN </a:t>
            </a:r>
            <a:endParaRPr lang="ko-KR" altLang="en-US" dirty="0" smtClean="0" sz="1200" b="1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328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 risk management strategy can be included in the software project plan or the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management steps can be organized into a separate Risk Mitigation, Monitoring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Management Plan. The RMMM plan documents all work performed as part of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analysis and are used by the project manager as part of the overall project plan.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Some software teams do not develop a formal RMMM document. Rather, each risk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documented individually using a risk information sheet (RIS) [WIL97]. In most cases,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RIS is maintained using a database system, so that creation and information entry,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priority ordering, searches, and other analysis may be accomplished easily. The format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the RIS is illustrated in Figure 6.5.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Once RMMM has been documented and the project has begun, risk mitigation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monitoring steps commence. As we have already discussed, risk mitigation is a problem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avoidance activity. Risk monitoring is a project tracking activity with three primary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objectives: (I) to assess whether predicted risks do, in fact, occur; (2) to ensure that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aversion steps defined for the risk are being properly applied; and (3) to collect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information that can be used for future risk analysis. In many cases, the problems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occur during a project can be traced to more than one risk. Another job of risk monitoring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is to attempt to allocate origin (what risk(s) caused which problems throughout.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9A3365"/>
                </a:solidFill>
                <a:latin typeface="Times New Roman"/>
                <a:ea typeface="Times New Roman"/>
              </a:rPr>
              <a:t>project).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management is not as well developed as are some of the more traditional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disciplines. Some organizations feel that risk management is too specialized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advanced for them. Others believe that risk management is optional. Others fear that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may expose flaws in their project plans and strategies that will hurt them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competitive world. Certainly these organizations will not talk openly and honestly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about risk and will “shoot the messenger” that brings risk to their attention.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Risk-mature organizations overcome the barriers to practicing effective risk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their approach to projects.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?Their organizational culture becomes “risk friendly.”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?Risk management gains priority to rank along with cost, time and scope management.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?Decisions are made and resources are allocated based on the results of risk analysis.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?The highest quality data are used for risk analysis and resources are committed to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efforts.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?Risk management is viewed as a career path in the organization and those that practice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are treated as professionals.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?Risk analysis functions are given independence in the organization even though that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may make it hard to “control.”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?Mature risk management organizations look to the best in class to benchmark their risk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processes.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?They use modern tools and are not disdainful of sophisticated and proven approaches.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?They measure their effectiveness with metrics.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?Project decisions are made on a “risk-adjusted” basis.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?Continuous improvement is achieved through regular repetition.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329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Effective communication skills are also important because they provide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leaders and followers with greater access to information relevant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important organizational decisions.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Communicating has many dimensions: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Written and oral, listening and speaking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Internal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(within the project) and external (to the customer,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media, the public, etc.).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Formal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(reports, briefings, etc.)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and informal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(memos, ad hoc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conversations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, etc.)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Vertical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(up and down the organization)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and horizontal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(with peers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partner organization)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general management skill of communicating is related to, but not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same as, Project Communications Management.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Communicating is the broader subject and involves a substantial body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knowledge that is not unique to the project context, for example: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Sender-receiver models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—feedback loops, barriers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communications, etc.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Choice of media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—when to communicate in writing, when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communicate orally, when to write an informal memo, when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write a formal report, etc.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Writing style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—active versus passive voice, sentence structure,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word choice, etc.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Presentation techniques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—body language, design of visual aids,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etc.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Meeting management techniques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—preparing an agenda, dealing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conflict, etc.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Communications Management is the application of these broad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concepts to the specific needs of a project—for example, deciding how;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when; in what form; and to whom to report project performance.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(c)									Negotiating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Negotiating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involves conferring with others to come to terms with them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reach an agreement.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Agreements may be negotiated directly or with assistance; mediation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arbitration are two types of assisted negotiation.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Negotiation		is an approach that may help resolve some conflicts. Some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important tips on negotiation include; preparing for a negotiation session;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?They participate in professional interchanges through conferences and journals, sharing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what they have learned.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risk is an uncertain event or condition that, if it occurs, has a positive or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negative effect on at least one project objective. A risk may have one or more causes and,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if it occurs, one or more impacts. For example, a cause may be requiring 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environmental permit to do work or having limited personnel assigned to design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The risk event is that the permitting agency may take longer than planned to issue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permit for some reason, or the design personnel available and assigned may not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adequate for the task. If either of these uncertain events occurs, there may be an impact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 the project cost, schedule, or performance. Risk conditions could include aspects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project’s or organization’s environment that may contribute to project risk, such 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poor project management practices, lack of integrated management systems, concurrent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multiple projects, or dependency on external participants who cannot be controlled.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risk has its origins in the uncertainty that is present in all projects. Known risks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those that have been identified and analyzed, and it may be possible to plan for those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risks using the processes described in this chapter. Unknown risks cannot be managed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proactively, and a prudent response by the project team can be to allocate general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contingency against such risks, as well as against any known risks for which it may not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cost-effective or possible to develop a proactive response.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Organizations perceive risk as it relates to threats to project success or to opportunities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enhance chances of project success. Risks that are threats to the project may be accepted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if the risk is in balance with the reward that may be gained by taking the risk.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example, adopting a fast track schedule (Section 6.4) that may be overrun is a risk taken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achieve an earlier completion date. Risks that are opportunities, such as work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acceleration that may be gained by assigning more expert staff, may be pursued to benefit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project’s objectives.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Individuals, and by extension organizations, have attitudes toward risk that affect both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accuracy of the perception of risk and the way they respond. Attitudes about risk should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made explicit wherever possible. A consistent approach to risk that meets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organization’s requirements should be developed for each project, and communication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about risk and its handling should be open and honest. Risk responses reflect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organization’s balance between risk-taking and risk-avoidance.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be successful, the organization must be committed to addressing the management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proactively and consistently throughout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330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914400"/>
            <a:ext cx="4230370" cy="500189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43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Project Risk Management Flow </a:t>
            </a:r>
            <a:endParaRPr lang="ko-KR" altLang="en-US" dirty="0" smtClean="0" sz="1200"/>
          </a:p>
          <a:p>
            <a:pPr marL="0" indent="0" defTabSz="15240" algn="l">
              <a:lnSpc>
                <a:spcPts val="2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331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40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9. Risk and Change Management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9.1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Fundamentals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What is it?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Change Management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is the process by which changes to the Project’s scope,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deliverables, timescales or resources are formally defined, evaluated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approved prior to implementation.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core aspect of the Project Manager’s role is to manage change within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successfully. This is achieved by understanding the business and system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drivers requiring the change, documenting the benefits and costs of adopting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 and formulating a structured plan for implementing the change.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formally request a change, it is often necessary to complete a Change Form.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change request details may then be recorded within a Change Register.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Risk Management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is the process by which risks to the project (e.g. to the scope,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deliverables, timescales or resources) are formally identified, quantified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managed during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project risk may be identified at any stage of the project by completing a Risk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Form and recording the relevant risk details within the Risk Register.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First,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risk concerns future happenings. Today and yesterday are beyond active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concern, as we are already reaping what was previously sowed by our past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actions. The question is; can we, therefore, by changing our actions today, create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opportunity for a different and hopefully better situation for ourselves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tomorrow.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means,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second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, that risk involves change, such as in changes of mind,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opinion, actions, or places…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[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Third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] risk involves choice, and the uncertainty that choice itself entails. Thus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paradoxically, risk, like death and taxes, is one of the few certainties of life.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Who does it?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Everyone involved in the software process – managers, software engineers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customers - participate in risk analysis and management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Why is it important?</a:t>
            </a:r>
            <a:endParaRPr lang="ko-KR" altLang="en-US" dirty="0" smtClean="0" sz="1200" b="1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332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Think about the Boy Scout motto: "Be prepared" Software is a difficult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undertaking. Lots of things can go wrong, and frankly, many often do. It's for this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reason that being prepared, understanding the risks and taking preventive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measures to avoid or manage them is a key element of good software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What are the steps?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Recognizing what can go wrong is the first step, called - risk identification. Next,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risk is analyzed to determine the likelihood that it will occur and the damage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it will do if it does occur. Once this information is established, risks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ranked by probability and impact. Finally, a plan is developed to manage those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risks with high probability and high impact.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What is the work product?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risk mitigation monitoring and management (RMMM) plan or a		set of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sheets is produced.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How do I ensure that I've done it right?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risks that are analyzed and managed should be derived from thorough study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people, the product, the process and the project. The RMMM should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revisited as the project proceeds to ensure that risks are kept		up to date.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Contingency plans for risk management should be realistic.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9.2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&amp; Change Management Concepts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Foresight is an excellent management quality that can often be cultivated with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experience. Indeed, in many cases, problems can be anticipated.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such cases, the manager can plan for the possibility that a problem will occur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by estimating its probability, evaluating its impact, and preparing solutions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advance. This is referred to as an effective means of combating potential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problems.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Performing risk analysis means being prepared. It is a form of insurance, the basic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idea being that if a problem occurs, a solution is readily available. Like all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insurance, risk analysis usually comes with a price.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cost of preparing for the occurrence of a problem is primarily the cost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having the alternative solution at hand while the problem may or may not occur.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some cases, the cost may be minimal, the time needed to analyze and document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solution, and the time to track the problem.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other cases the cost may be substantial, for example, the price of an alternative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piece of development equipment.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333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any case, a problem that has been analyzed and resolved ahead of time is far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simpler to resolve than a problem that occurs unexpectedly.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risk is considered in the context of software engineering, three conceptual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underpinnings are always in evidence: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The future is our concern – what risks might cause the software project to go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awry?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Change is our concern -how will changes in customer requirements,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technologies, target computers, and all other entities connected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the project affect timeliness and overall success?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Last, we must grapple with choices - what methods and tools should we use,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 many people should be involved, how much emphasis on quality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"enough"?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analysis and management are a series of steps that help a software team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understand and manage uncertainty. Many problems can plague a software project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risk is a potential problem - it might happen, it might not But regardless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outcome, it's a really good idea to identify it, assess its probability of occurrence,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estimate its impact, and establish a contingency plan should the problem actually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occur.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Any project can encounter uncertainties in the form of increased costs, schedule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delays, and diminished qualities. Unless tackled, these uncertainties can lead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major project disasters.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uncertainties encountered during project execution are the potential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risks. Every software project has to grapple with the new risks threatening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security along with the conventional risks, such as hardware failure,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time and cost escalation, defects, or resource crunch.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can be defined as the possibility of loss. Risk arises due to the inability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achieve objectives within defined cost, schedule, and technical constraints.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has two components: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The possibility of not achieving a particular outcome is one, and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The result of failing to achieve the outcome is the other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former is the probability of loss, and the latter is the loss. Software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deals with managing both these components of risk.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management focuses the project manager’s attention on those portions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most likely to cause trouble and compromise participants’ win conditions. 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334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other words, risk management is a set of actions that helps the project manager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 to deal with uncertain occurrences. It is through risk management that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managers assess risks and manage to reduce risks to an acceptable level.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9.3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Types of Risks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be able to manage project risks, you must first understand what constitutes,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risk. All uncertain occurrences are not risks.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Only those occurrences that have an adverse impact on the progress of a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risks to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is not a bad thing. Risk is bad only when it results in loss for an organization.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Unless there is a potential for loss, there is no risk.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Moreover, loss can be interpreted as either a bad outcome or a lost opportunity.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tendency of most project managers is to jump at the statement this is a risk.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the desired reaction is to pre-empt all possible outcome and plan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them. Project risks can be broadly categorized into development process risks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risks.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Development Process Risks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risks encountered during product development are categorized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process risks.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comprise developer errors, natural disasters, disgruntled employees,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poor management objectives.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Developer errors could be attributed to poor training due to budgetary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constraints and inadequate skills and software tools.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Ergonomic problems, environment problems, and interruptions or distractions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 office also account for developer risks.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Other risks in this category include problems in personnel acquisition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retention.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Similarly, natural disasters such as flood, cyclone, fire, storm, and snowfall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also risks to a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Disgruntled employees can also become a risk to an organization.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example, a sacked employee can use password snuffers to gain unauthorized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access. A dismissed person can flood the system with senseless messages. A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335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disgruntled employee can also try to sabotage the project work by destroying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files and programs.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poorly defined management objective is another development process risk.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If the language in the management objective is ambiguous and not stated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clearly, the risk management program will not function properly.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Narrowly focused and changing objectives that are not updated can also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counted as risks.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Lack of contingency plans, incomplete cost estimates, and unrealistic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schedules are also potential risks in a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Similarly, unrealistic performance standards are also potential risks to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process.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Other possible risks include contractual risks, technological risks,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inadequate documentation of other concurrent projects.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Product Risks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risks crop up in the form of changing requirements during product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Incomplete and unclear requirements are a risk to the product during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Similarly, problems in meeting design specifications can also be categorized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risk to product development.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Risks could arise if the project deliverables or objectives are not clearly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defined or if technical data is missing.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possibility of several alternatives at any given time during the project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also a cause of concern. If errors are not recognized during the design phase,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they could turn into risks for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Similarly, risks could arise due to the size and complexity of the product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while achieving client acceptance of the product.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Note: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The key idea in risk management is not to wait for a risk to materialize and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become a problem. The objective of risk management is to ensure that for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each perceived risk; you know well in advance how to tackle it. </a:t>
            </a:r>
            <a:endParaRPr lang="ko-KR" altLang="en-US" dirty="0" smtClean="0" sz="1200" i="1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336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6505" y="4919345"/>
            <a:ext cx="5736590" cy="2941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9.4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Management Process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process of risk management begins during the analysis phase of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life cycle. However, the actual process of managing risks continues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throughout the product development phase.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management is a dynamic process because it deals with the activities that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yet to happen.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management has a two-fold agenda. First, deciding actions for preventing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risks from happening, and second, deciding actions for tackling risks that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materialize.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Therefore, risk management is all about pre-empting a risk, coming up with a plan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resolving the risk, and finally executing the plan.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1 displays the steps of the risk management process. Formally, articulated,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management process consists of three steps: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4.							Risk identification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5.							Risk analysis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6.							Risk mitigation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1: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Risk Management Process </a:t>
            </a:r>
            <a:endParaRPr lang="ko-KR" altLang="en-US" dirty="0" smtClean="0" sz="1200"/>
          </a:p>
          <a:p>
            <a:pPr marL="0" indent="0" defTabSz="15240" algn="l">
              <a:lnSpc>
                <a:spcPts val="7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Management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Identification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Analysis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Mitigation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Probability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Avoidance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Impact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Monitoring </a:t>
            </a:r>
            <a:endParaRPr lang="ko-KR" altLang="en-US" dirty="0" smtClean="0" sz="1200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Factor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Contingency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Planning</a:t>
            </a:r>
            <a:endParaRPr lang="ko-KR" altLang="en-US" dirty="0" smtClean="0" sz="1200"/>
          </a:p>
          <a:p>
            <a:pPr marL="0" indent="0" defTabSz="15240" algn="l">
              <a:lnSpc>
                <a:spcPts val="9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337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LECTURE# 41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9. Risk and Change Management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9.4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Management Process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Identification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Identification involves: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Identifying risks that may occur on a particular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Determining which risks might affect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–										Documenting their characteristics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Participants in risk identification activities can include the following, where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appropriate: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Project manager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Project team leaders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Project team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Risk management team if assigned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Subject matter experts from outside the project team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Customers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End users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Other project managers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Stakeholders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Outside risk management experts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Identification is an iterative process because new risks may become known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the project progresses through its life cycle. The frequency of iteration and who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participates in each cycle will vary from case to case.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team should be involved in the process so that they can develop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maintain a sense of ownership of and responsibility for the risks and associated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response actions. Persons outside the team may provide additional objective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Risk Identification process usually leads to the Qualitative Risk Analysis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process. Alternatively, it can lead directly to the Quantitative Risk Analysis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 when conducted by an experienced risk manager. On some occasions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simply the identification of a risk may suggest its response, and these should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recorded for further analysis and implementation in the Risk Response Planning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process.  </a:t>
            </a:r>
            <a:endParaRPr lang="ko-KR" altLang="en-US" dirty="0" smtClean="0" sz="1200"/>
          </a:p>
          <a:p>
            <a:pPr marL="0" indent="0" defTabSz="1524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338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this step, the project manager gathers information about the potential risks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project. The project manager plans the strategies for avoiding risks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controlling them.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team conducts brainstorming sessions and discussions among team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members about the requirements document. They discuss the available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technology, manpower, prevailing environment, and all project-related factors.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manager picks up the thread from these and creates a risk log.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the risk log is prepared, the project manager calls a meeting within the team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technical experts to discuss the risk log and the mitigation plans. An effective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way of identifying' risks is using a questionnaire.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One method for identifying risks is to create a risk item checklist. The checklist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be used for risk identification and focuses on some subset of known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predictable risks in the following generic subcategories: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a)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Product size-risks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associated with the overall size of the software to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built or modified.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b)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Business impact-risks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associated with constraints imposed by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or the marketplace.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c)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Customer characteristics-risks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associated with the sophistication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 and the developer's ability to communicate with the customer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timely manner.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d)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Process definition-risks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associated with the degree to which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 has been defined and is followed by the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e)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Development environment-risks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associated with the availability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of the tools to be used to build the product.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f)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Technology to be built-risks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associated with the complexity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to be built and the newness of the technology that is packaged by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system.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g)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Staff size and experience-risks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associated with the overall technical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experience of the software engineers who will do the work.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risk item checklist can be organized in different ways. Questions relevant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of the topics can be answered for each software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339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keeping people and problems separate; focusing on issues, not positions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seeking win-win outcomes.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Negotiations occur around many issues, at many times, and at many levels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the course of a typical project, project staff is likely to negotiate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any or all of the following: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Scope, cost, and schedule objectives.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Changes to scope, cost, or schedule.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Contract terms and conditions.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Assignments.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Resources.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(d)								Problem Solving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three steps involved in this important leadership role; identifying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problem; analyzing its cause; and solving the problem.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Problem solving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involves a combination of problem definition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decision-making.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Problem definition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requires distinguishing between causes and symptoms.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Problems may be: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Internal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(a key employee is reassigned to another project)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External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(a permit required to begin work is delayed).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Technical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(differences of opinion about the best way to design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Managerial (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 functional group is not producing according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plan)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Interpersonal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(personality or style clashes).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(e)									Decision-making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Decision-making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includes analyzing the problem to identify viable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solutions, and then making a choice from among them.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Decisions can be made or obtained (from the customer, from the team,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a functional manager).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Once made, decisions must be implemented.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Decisions also have a time element to them—the “right” decision may not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the “best” decision if it is made too early or too late.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4145" y="5294630"/>
            <a:ext cx="5724525" cy="180403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55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4145" y="7098665"/>
            <a:ext cx="5724525" cy="197802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answers to these questions allow the planner to estimate the impact of risk.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different risk item checklist format simply lists characteristics that are relevant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generic subcategory.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Finally, a set of "risk components and drivers” are listed along with their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probability of occurrence.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number of comprehensive checklists for software project risk have been pro-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posed in the literature (e.g., [SEI93], [KAR96]). These provide useful insight into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generic risks for software projects and should be used whenever risk analysis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is instituted. However, a relatively short list of questions [KEI98]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be used to provide a preliminary indication of whether a project is "at risk."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risk identification, you obtain answers to the following queries: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a.							Why is the risk important?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b.							What information is needed to track the status of the risk?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c.								Who is responsible for the risk management activity?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d.							What resources are needed to perform the activity?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e.								What is the detailed plan to improve the risk and / or mitigate it?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Table 1 displays a sample risk identification questionnaire.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Table 1: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Sample Risk Identification Questionnaire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SN  </a:t>
            </a:r>
            <a:endParaRPr lang="ko-KR" altLang="en-US" dirty="0" smtClean="0" sz="1200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A.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Risk Description </a:t>
            </a:r>
            <a:endParaRPr lang="ko-KR" altLang="en-US" dirty="0" smtClean="0" sz="1200" u="sng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2)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Quality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Functionality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Schedule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Integration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u="sng" i="1">
                <a:solidFill>
                  <a:srgbClr val="000000"/>
                </a:solidFill>
                <a:latin typeface="Times New Roman"/>
                <a:ea typeface="Times New Roman"/>
              </a:rPr>
              <a:t>Design </a:t>
            </a:r>
            <a:endParaRPr lang="ko-KR" altLang="en-US" dirty="0" smtClean="0" sz="1200" u="sng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Testing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the external interfaces changing?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4)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there any missing requirements?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7)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340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755" name="Rect 3"/>
          <p:cNvSpPr>
            <a:spLocks noGrp="1" noChangeArrowheads="1"/>
          </p:cNvSpPr>
          <p:nvPr/>
        </p:nvSpPr>
        <p:spPr>
          <a:xfrm rot="0">
            <a:off x="1877695" y="5306695"/>
            <a:ext cx="4975225" cy="37611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Yes/No/Not Applicable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(NA) </a:t>
            </a:r>
            <a:endParaRPr lang="ko-KR" altLang="en-US" dirty="0" smtClean="0" sz="1200" u="sng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Are requirements changing continuously during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</a:rPr>
              <a:t>product development?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Do the changing requirements affect each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</a:rPr>
              <a:t>following: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Are the requirements missing or incompletely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specified?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Can these requirements be incorporated into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system?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Does the client have unwritten requirements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expectations? </a:t>
            </a:r>
            <a:endParaRPr lang="ko-KR" altLang="en-US" dirty="0" smtClean="0" sz="1200"/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4145" y="914400"/>
            <a:ext cx="5724525" cy="18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58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4145" y="1094105"/>
            <a:ext cx="5724525" cy="54292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58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4145" y="1633855"/>
            <a:ext cx="5724525" cy="35941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58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4145" y="1990090"/>
            <a:ext cx="5724525" cy="36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58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4145" y="2353310"/>
            <a:ext cx="5724525" cy="533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58" name="Picture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4145" y="2886710"/>
            <a:ext cx="5724525" cy="36258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58" name="Picture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0495" y="3249295"/>
            <a:ext cx="1908175" cy="107251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58" name="Picture 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4145" y="4319270"/>
            <a:ext cx="5724525" cy="60642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there a way to capture these requirements?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9)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requirements unclear or in need of interpretation?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10)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11)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12)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B.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Product Design </a:t>
            </a:r>
            <a:endParaRPr lang="ko-KR" altLang="en-US" dirty="0" smtClean="0" sz="1200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4)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C.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Reusability </a:t>
            </a:r>
            <a:endParaRPr lang="ko-KR" altLang="en-US" dirty="0" smtClean="0" sz="1200" u="sng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1)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Are you reusing the program? </a:t>
            </a:r>
            <a:endParaRPr lang="ko-KR" altLang="en-US" dirty="0" smtClean="0" sz="1200" u="sng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 you foresee any problems in documentations? </a:t>
            </a:r>
            <a:endParaRPr lang="ko-KR" altLang="en-US" dirty="0" smtClean="0" sz="1200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3)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Do you foresee any problems in performance?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4)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Do you foresee any problems in functionality?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sample questionnaire in Table 1 includes an exhaustive list of risks that might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encountered during the progress of a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answers to the questions in the risk identification questionnaire enable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 to estimate the impact of risks.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sample questionnaire Table 1, the risks are categorized under product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engineering, product-design, and reusability.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this table, you obtain a list of risks that are relevant to each category. You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compare the information obtained from this table with past results and estimate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criticality of risk.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identification is a systematic attempt to specify threats to the project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(estimates, schedule, resource loading, etc.).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By identifying known and predictable risks, the project manager takes a first step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toward avoiding them when possible and controlling them when necessary.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two distinct types of risks for each of the categories that have been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presented in Section 6.2: generic risks and product-specific risks. Generic risks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a potential threat to every software project. Product-specific risks can be </a:t>
            </a:r>
            <a:endParaRPr lang="ko-KR" altLang="en-US" dirty="0" smtClean="0" sz="1200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341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758" name="Rect 3"/>
          <p:cNvSpPr>
            <a:spLocks noGrp="1" noChangeArrowheads="1"/>
          </p:cNvSpPr>
          <p:nvPr/>
        </p:nvSpPr>
        <p:spPr>
          <a:xfrm rot="0">
            <a:off x="1877695" y="1289050"/>
            <a:ext cx="3341370" cy="2667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Are you able to understand the requirements 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written?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Will the requirements lead to the product the client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wants?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Are there any requirements that may not specify what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client really wants?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Do you encounter problem in meeting functionality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requirements?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Are there any specified algorithms that may not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satisfy the requirements?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Will the design and/or implementation be difficult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</a:rPr>
              <a:t>achieve?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Are there any requirements or functions that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</a:rPr>
              <a:t>difficult to design? </a:t>
            </a:r>
            <a:endParaRPr lang="ko-KR" altLang="en-US" dirty="0" smtClean="0" sz="1200" u="sng"/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7175" y="5294630"/>
            <a:ext cx="5788025" cy="533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61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175" y="6043930"/>
            <a:ext cx="5788025" cy="65849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identified only by those with a clear understanding of the technology, the people,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the environment that is specific to the project at hand. To identify product -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specific risks, the project plan and the software statement of scope are examined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an answer to the following question is developed: What special characteristics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this product may threaten our project plan?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Identification involves identifying risks that may occur on a particular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and determining which risks might affect the project and documenting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their characteristics.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Analysis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identifying the risks, the project manager needs to analyze the risks.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Uncertainty and loss are the two characteristics of risk.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uncertainty factor in risk means that the unknown event mayor may not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happen. While analyzing risks, the project manager needs to quantify the level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uncertainty and the degree of loss.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Based on this, the project manager plans schedules and costs. During analysis,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on risk is converted into information on decision-making. Analysis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provides the basis for the project manager to work on the “right” risks.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Table 2: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Risk Analysis Table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Description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Table 2 displays a risk analysis format. There are various tasks involved in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First, the WBS elements are identified. One of the tasks in the risk analysis phase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to describe the risk. The risk can be product-related, process-related,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organization-related, client-related, or infrastructure-related.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Second, the WBS elements are evaluated to determine the risk events.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Then the project manager quantifies the probability of occurrence of risk.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 can assign probability values between 0 and 1. For example,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with a low probability of occurrence is marked 0.2 while that with a high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342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761" name="Rect 3"/>
          <p:cNvSpPr>
            <a:spLocks noGrp="1" noChangeArrowheads="1"/>
          </p:cNvSpPr>
          <p:nvPr/>
        </p:nvSpPr>
        <p:spPr>
          <a:xfrm rot="0">
            <a:off x="3188335" y="5306695"/>
            <a:ext cx="3886835" cy="52133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Probability of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Impact 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Factor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Occurrence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(Probability x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(0 – 1)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(1 – 10)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Impact) </a:t>
            </a:r>
            <a:endParaRPr lang="ko-KR" altLang="en-US" dirty="0" smtClean="0" sz="1200" u="sng" b="1"/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4145" y="8098790"/>
            <a:ext cx="6126480" cy="88963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probability of occurrence is marked 0.8. The reason why a particular risk has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high or low probability depends on the actual circumstance of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Third, the risks are rated depending on their probability of occurrence. Based 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probability of risk, the project manager identifies the impact of the risk.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impact of risk on cost, schedule, and quantity needs to be calculated and graded.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impact of risk can be graded on a scale of 1 to 10, 1 being the lowest, and 10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being the highest.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Then the risk factor is calculated by multiplying the probability of risk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impact of risk. Finally, each risk is prioritized relative to other risks. The risk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factor is used to prioritize the identified risks. For example, the risk with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probability value 0.1 and an impact value 2 will have minimal impact. While risks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close to probability value 0.8 and with an impact value 9 will have greater impact.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Therefore, the project manager can prioritize risks based on the probability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impact of risks. A risk that has a high impact and low probability will not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absorb a significant amount of the project manager's time. However, high-impact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risks with moderate to high probability will catch the attention of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Mitigation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mitigation is the best possible approach adopted by the project manager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avoid risks from occurring. The probability of the risk occurring and the potential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impact of the risk can be mitigated by dealing with the problem early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Essentially, risk mitigation involves three possibilities and the project manager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needs to adopt a risk mitigation strategy aimed at them. The three possibilities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Risk avoidance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Risk monitoring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Contingency planning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							Risk Avoidance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avoid risks from occurring, the project team prepares the risk plan before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commencement of the project. The project team identifies the potential risks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prioritizes them based on their probability of occurrence and impact. Then,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prepares a plan for managing risks. In most software projects, this plan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popularly called the risk management plan. Table 3 displays the format of a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plan.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Table 3: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Risk Management Plan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Probability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of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Description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Occurrence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(Probability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(0 – 1)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 x Impact)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343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764" name="Rect 3"/>
          <p:cNvSpPr>
            <a:spLocks noGrp="1" noChangeArrowheads="1"/>
          </p:cNvSpPr>
          <p:nvPr/>
        </p:nvSpPr>
        <p:spPr>
          <a:xfrm rot="0">
            <a:off x="4065905" y="8199120"/>
            <a:ext cx="3448685" cy="5181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Factor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Mitigation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Start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End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Steps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Date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Date</a:t>
            </a:r>
            <a:endParaRPr lang="ko-KR" altLang="en-US" dirty="0" smtClean="0" sz="1200" b="1"/>
          </a:p>
        </p:txBody>
      </p:sp>
      <p:sp>
        <p:nvSpPr>
          <p:cNvPr id="765" name="Rect 3"/>
          <p:cNvSpPr>
            <a:spLocks noGrp="1" noChangeArrowheads="1"/>
          </p:cNvSpPr>
          <p:nvPr/>
        </p:nvSpPr>
        <p:spPr>
          <a:xfrm rot="0">
            <a:off x="3276600" y="8110855"/>
            <a:ext cx="3308350" cy="87185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/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Impact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on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Project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Responsibility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(1 –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10) </a:t>
            </a:r>
            <a:endParaRPr lang="ko-KR" altLang="en-US" dirty="0" smtClean="0" sz="1200" b="1"/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4145" y="914400"/>
            <a:ext cx="6126480" cy="22542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68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4145" y="1136650"/>
            <a:ext cx="6126480" cy="43624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68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4145" y="1569720"/>
            <a:ext cx="1792605" cy="21971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68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3575" y="1569720"/>
            <a:ext cx="3895090" cy="21971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68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95490" y="1569720"/>
            <a:ext cx="445135" cy="21971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10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prepare the risk management plan, the project team first identifies and assesses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risks associated with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Then, the probability of occurrence of each risk is estimated and the possible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impact is calculated.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plan, the probable cost and damage is also quantified.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team also identifies the contingency plans for all the identified risks.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contingency plan for each risk is based on the project's defined operational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process. The plan is modified throughout the software development life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cycle of the project based on the changes taking place.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contingency plan also includes the cost, in terms of effort, in carrying out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plan. The software risks identified are tracked, reassessed, and re-planned at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end of each phase.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manager revisits the plan if significant changes are introduced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							Risk Monitoring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the project proceeds, risk-monitoring activities commence. It is not possible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monitor closely all the risks that are identified for the project. For example, if 100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risks are identified for a project, only top 20 risks are monitored.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re-planning checkpoints where the information obtained from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monitoring the risks is used to refine the risk assessments and management plan.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manager monitors the top 20 percent of the factors that may indicate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status of the risks in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case of large teams, the project manager also needs to monitor the attitude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team members and their problems. This helps the project manager monitor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any possible team-related risks.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Besides monitoring the top 20 percent of the risks, the project manager needs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monitor the mitigation steps also. 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344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Consider an example. To ensure that particular software is browser- independent,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is created on the lowest compatible browser. Such software will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 on any browser thus making it browser-independent.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Therefore, mitigating a project risk involves working hard at reducing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possibility that the risk will ever occur.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Mitigation includes nearly all actions that a project team takes to overcome risks.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choosing a more expensive but proven technology over, a newer,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less expensive technology is a step toward mitigating project risks.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							Contingency Planning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possibility of contingency planning arises when mitigation efforts fail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becomes a reality.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Contingency planning is used to monitor risks and invoke a predetermined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response. According to the plan, a trigger is set up. If the trigger is reached,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contingency plan is put into effect.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Contingency planning involves maintaining an alternative plan if the original plan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fails. A simple example could be the savings people make for a rainy day.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Contingency plans are a must for the top 20 percent of the risks identified. These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plans are put to use after the risks become a reality.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importance of contingency planning can be realized from this example.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Despite the massive attack on WTC, the stock markets in the US resumed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functioning within a few days. This was possible because the finance companies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had backed up their data and information on computers elsewhere.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contingency planning of finance companies prevented the risk of huge data loss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the stock market.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Managing Risks: An Example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Consider a scenario. Your organization is a vendor of software solutions. A bus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transport company the US wants you to develop a Schedule Adherence system.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team that will develop this software is new and the platform selected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is also new to your organization. The project team needs to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trained intensively for this.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this project, the team is expected to manage a large volume of data.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has never had any experience in managing such a large volume of data.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also needs to use this data to generate various MIS reports related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delays or adherence of bus services.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performance requirement is less than fifteen seconds for all popular browsers.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Your organization is anticipating numerous requirement changes during the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345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7175" y="3023870"/>
            <a:ext cx="5614035" cy="28638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2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175" y="3307080"/>
            <a:ext cx="5614035" cy="140843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2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9975" y="6114415"/>
            <a:ext cx="6345555" cy="88963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2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9975" y="7001510"/>
            <a:ext cx="6345555" cy="194437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process. The system needs to be implemented across several states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country. The data related to the system is highly confidential because it can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provide an edge to the competitors.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Now, as a project manager, you need to prepare a risk management plan for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The project starts on May 15 and should be completed on November 15.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First, you need to identify the potential risks involved in the project. The potential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risks to the project are described in Table 4.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Table 4: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Potential Risks to a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Description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Inexperienced staff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 risk due to high volume of data to be processed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Cross-browser compatibility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Involvement of new technology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changes during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identifying the risks, you need to estimate the probability of their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occurrence and their impact on product development. Based on this, you calculate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risk factor and plan the mitigation steps. Your risk management plan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displayed in Table 5.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Table 5: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The Risk Management Plan for Building a Schedule Adherence System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Probability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of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Factor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Description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Occurrence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(Probability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(0 – 1)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 x Impact) </a:t>
            </a:r>
            <a:endParaRPr lang="ko-KR" altLang="en-US" dirty="0" smtClean="0" sz="1200" b="1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Conducting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training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Inexperience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Staff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commencement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Massive tuning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due to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architecture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high volume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0.6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Architect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the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end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data to be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phase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processed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and conducting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project</a:t>
            </a:r>
            <a:endParaRPr lang="ko-KR" altLang="en-US" dirty="0" smtClean="0" sz="1200" u="sng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346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772" name="Rect 3"/>
          <p:cNvSpPr>
            <a:spLocks noGrp="1" noChangeArrowheads="1"/>
          </p:cNvSpPr>
          <p:nvPr/>
        </p:nvSpPr>
        <p:spPr>
          <a:xfrm rot="0">
            <a:off x="4529455" y="6388735"/>
            <a:ext cx="2759075" cy="131381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Mitigation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Start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End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Steps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Date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Date </a:t>
            </a:r>
            <a:endParaRPr lang="ko-KR" altLang="en-US" dirty="0" smtClean="0" sz="1200" b="1"/>
          </a:p>
          <a:p>
            <a:pPr marL="0" indent="0" defTabSz="15240" algn="l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Project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sessions before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July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Manager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need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15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15 </a:t>
            </a:r>
            <a:endParaRPr lang="ko-KR" altLang="en-US" dirty="0" smtClean="0" sz="1200"/>
          </a:p>
        </p:txBody>
      </p:sp>
      <p:sp>
        <p:nvSpPr>
          <p:cNvPr id="773" name="Rect 3"/>
          <p:cNvSpPr>
            <a:spLocks noGrp="1" noChangeArrowheads="1"/>
          </p:cNvSpPr>
          <p:nvPr/>
        </p:nvSpPr>
        <p:spPr>
          <a:xfrm rot="0">
            <a:off x="2377440" y="6126480"/>
            <a:ext cx="4417695" cy="2545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Impact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on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Responsibility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(1 –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10) </a:t>
            </a:r>
            <a:endParaRPr lang="ko-KR" altLang="en-US" dirty="0" smtClean="0" sz="1200" b="1"/>
          </a:p>
          <a:p>
            <a:pPr marL="0" indent="0" defTabSz="15240" algn="l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0.8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2.4 </a:t>
            </a:r>
            <a:endParaRPr lang="ko-KR" altLang="en-US" dirty="0" smtClean="0" sz="1200"/>
          </a:p>
          <a:p>
            <a:pPr marL="0" indent="0" defTabSz="1524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15 </a:t>
            </a:r>
            <a:endParaRPr lang="ko-KR" altLang="en-US" dirty="0" smtClean="0" sz="1200"/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9975" y="914400"/>
            <a:ext cx="6345555" cy="142049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6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9975" y="2334895"/>
            <a:ext cx="4218305" cy="3169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6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9210" y="2334895"/>
            <a:ext cx="1036320" cy="3169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proof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concepts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design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Using the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Cross-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lowest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browser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0.6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compatible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end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compatibility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browser for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Ensuring 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pertaining to </a:t>
            </a:r>
            <a:endParaRPr lang="ko-KR" altLang="en-US" dirty="0" smtClean="0" sz="1200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Involvement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new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0.5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2.5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technology </a:t>
            </a:r>
            <a:endParaRPr lang="ko-KR" altLang="en-US" dirty="0" smtClean="0" sz="1200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technology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vendor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Designing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flexible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architecture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future changes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enhancement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Table 5, the risk factors with high values are the high priority risks. Here,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high priority risks are design changes during development, performance risk due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high volume of data to be processed, and cross-browser compatibility.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high priority risks need to be monitored closely and continuously. The rest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risks can be monitored periodically.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Certain risks need contingency planning despite being low in the priority list.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example, the risk due to involvement of new technology is a low priority risk.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the probability of occurrence of this risk is 0.5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which is fairly high.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calls for contingency planning because you may not be aware of all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details of			the new technology. Suppose the system fails to respond if the number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users exceeds a certain number. In such a situation, you need to have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contingency plan ready. You need to discuss with the vendor regarding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workaround for such a situation. The workaround should be ready in the case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failure of the system.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9.5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Components and Drivers</a:t>
            </a:r>
            <a:endParaRPr lang="ko-KR" altLang="en-US" dirty="0" smtClean="0" sz="1200" b="1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347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776" name="Rect 3"/>
          <p:cNvSpPr>
            <a:spLocks noGrp="1" noChangeArrowheads="1"/>
          </p:cNvSpPr>
          <p:nvPr/>
        </p:nvSpPr>
        <p:spPr>
          <a:xfrm rot="0">
            <a:off x="6922135" y="4535170"/>
            <a:ext cx="448945" cy="52133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end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</a:t>
            </a:r>
            <a:endParaRPr lang="ko-KR" altLang="en-US" dirty="0" smtClean="0" sz="1200"/>
          </a:p>
        </p:txBody>
      </p:sp>
      <p:sp>
        <p:nvSpPr>
          <p:cNvPr id="777" name="Rect 3"/>
          <p:cNvSpPr>
            <a:spLocks noGrp="1" noChangeArrowheads="1"/>
          </p:cNvSpPr>
          <p:nvPr/>
        </p:nvSpPr>
        <p:spPr>
          <a:xfrm rot="0">
            <a:off x="5352415" y="2776855"/>
            <a:ext cx="2018665" cy="219138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end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</a:t>
            </a:r>
            <a:endParaRPr lang="ko-KR" altLang="en-US" dirty="0" smtClean="0" sz="1200"/>
          </a:p>
          <a:p>
            <a:pPr marL="0" indent="0" defTabSz="15240" algn="l">
              <a:lnSpc>
                <a:spcPts val="7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that can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accommodate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15 </a:t>
            </a:r>
            <a:endParaRPr lang="ko-KR" altLang="en-US" dirty="0" smtClean="0" sz="1200"/>
          </a:p>
        </p:txBody>
      </p:sp>
      <p:sp>
        <p:nvSpPr>
          <p:cNvPr id="778" name="Rect 3"/>
          <p:cNvSpPr>
            <a:spLocks noGrp="1" noChangeArrowheads="1"/>
          </p:cNvSpPr>
          <p:nvPr/>
        </p:nvSpPr>
        <p:spPr>
          <a:xfrm rot="0">
            <a:off x="2377440" y="1718945"/>
            <a:ext cx="4993640" cy="351155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15 </a:t>
            </a:r>
            <a:endParaRPr lang="ko-KR" altLang="en-US" dirty="0" smtClean="0" sz="1200"/>
          </a:p>
          <a:p>
            <a:pPr marL="0" indent="0" defTabSz="15240" algn="l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technology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available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keeping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close touch </a:t>
            </a:r>
            <a:endParaRPr lang="ko-KR" altLang="en-US" dirty="0" smtClean="0" sz="1200"/>
          </a:p>
          <a:p>
            <a:pPr marL="0" indent="0" defTabSz="15240" algn="l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0.6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4.8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Architect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</a:t>
            </a:r>
            <a:endParaRPr lang="ko-KR" altLang="en-US" dirty="0" smtClean="0" sz="1200"/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9975" y="5645150"/>
            <a:ext cx="5791200" cy="18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81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9975" y="5833745"/>
            <a:ext cx="5791200" cy="264858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U.S. Air Force [AFC88j has written a pamphlet that contains excellent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guidelines (or software risk 1dentification and abatement. The Air Force approach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requires that the project manager identify the risk drivers that affect software risk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components- Performance, cost, support, and schedule. In the context of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discussion, the risk components are defined in the following manner: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a)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Performance risk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- the degree of uncertainty that the product will meet its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and be fit for its intended use.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b)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Cost risk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- the degree of uncertainty that the project budget will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maintained.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c)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Support risk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- the degree of uncertainty that the resultant software will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easy to correct, adapt, and enhance.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d)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Schedule risk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- the degree of uncertainty that the project schedule will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maintained and that the product will be delivered on time.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impact of each risk driver on the risk component is divided into one of four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impacts categories-negligible, marginal, critical, or catastrophic.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Referring to Figure 2, a characterization of the potential consequences of errors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(rows labeled 1); or a failure to achieve a desired outcome (rows labeled 2)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described. The impact category is chosen based on the characterization that best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fits the description in the table.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2: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Impact assessment</a:t>
            </a:r>
            <a:endParaRPr lang="ko-KR" altLang="en-US" dirty="0" smtClean="0" sz="1200"/>
          </a:p>
          <a:p>
            <a:pPr marL="0" indent="0" defTabSz="15240" algn="l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Components/Category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Performance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Support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Cost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</a:t>
            </a:r>
            <a:r>
              <a:rPr lang="en-US" altLang="ko-KR" dirty="0" smtClean="0" sz="1200" u="sng" b="1">
                <a:solidFill>
                  <a:srgbClr val="000000"/>
                </a:solidFill>
                <a:latin typeface="Times New Roman"/>
                <a:ea typeface="Times New Roman"/>
              </a:rPr>
              <a:t>Schedule </a:t>
            </a:r>
            <a:endParaRPr lang="ko-KR" altLang="en-US" dirty="0" smtClean="0" sz="1200" u="sng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Catastrophic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 Failure to meet the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Failure results in increased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 would result in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costs and schedule delays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mission failure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expected values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$500 K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 Significant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Significant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Unavoidable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degradation to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responsive or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financial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IOC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unsupportable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shortages,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achievement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budget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technical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overrun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performance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likely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Critical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 Failure to meet the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Failure results in operational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 would degrade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delays and/or increased costs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performance to a point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expected $100 K to $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where mission success is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500 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questionable </a:t>
            </a:r>
            <a:endParaRPr lang="ko-KR" altLang="en-US" dirty="0" smtClean="0" sz="1200"/>
          </a:p>
          <a:p>
            <a:pPr marL="0" indent="0" defTabSz="15240"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348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9975" y="914400"/>
            <a:ext cx="5791200" cy="105791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83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9975" y="1972310"/>
            <a:ext cx="5791200" cy="28371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83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745" y="6732905"/>
            <a:ext cx="4700270" cy="19240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83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39840" y="6732905"/>
            <a:ext cx="1322705" cy="19240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83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2745" y="6922135"/>
            <a:ext cx="3499485" cy="193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83" name="Picture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39055" y="6922135"/>
            <a:ext cx="1203960" cy="193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83" name="Picture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39840" y="6922135"/>
            <a:ext cx="1322705" cy="1935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 Some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Minor delays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Possible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reduction in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software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shortage of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slippage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technical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modification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financial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IOC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possible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overruns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Marginal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 Failure to meet the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Costs, impacts and /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 would result in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recoverable schedule slips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degradation of secondary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expected value of $ 1 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mission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$ 100 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 Minimal to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Responsive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Sufficient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Realistic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small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financial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achievable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reduction in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support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technical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performance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Negligible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 Failure to meet the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Error results in minor cost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 would create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/ or schedule impact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inconvenience or non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expected value of less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operational impact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than $ 1 K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 No reduction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Easily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Possible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Early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technical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supportable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budget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achievable IOC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performance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software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under run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Note: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(3)			The potential consequence of undetected software errors or faults.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(4)			The potential consequence if the desired outcome is not achieved.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9.6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Developing a Risk Table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risk table provides a project manager with a simple technique for risk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projection. A sample risk table is illustrated below.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Sample risk table prior to sorting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Category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Probability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Impact RMMM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Size estimate may be significantly low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Larger number of users than planned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Less reuse than planned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End-users resist system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Delivery deadline will be lightened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Funding will be lost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 will change requirements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Technology will not meet expectations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Lack of training on tools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Staff inexperienced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Staff turnover will be high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60%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 </a:t>
            </a:r>
            <a:endParaRPr lang="ko-KR" altLang="en-US" dirty="0" smtClean="0" sz="1200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349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(f)										Influencing the Organization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Influencing the organization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involves the ability to “get things done.”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requires an understanding of both the formal and informal structures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all the organizations involved—the performing organization, customer,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partners, contractors, and numerous others, as appropriate.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Influencing the organization also requires an understanding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mechanics of power and politics.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Both power and politics are used here in their positive senses.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Power is “the potential ability to influence behavior, to change the course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events, to overcome resistance, and to get people to do things that they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would not otherwise do.”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similar fashion, “politics is about getting collective action from a group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people who may have quite different interests. It is about being willing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use conflict and disorder creatively.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negative sense, of course, derives from the fact that attempts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reconcile these interests result in power struggles and organizational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games that can sometimes take on a thoroughly unproductive life of their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own.”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Influence can be exercised in a: variety of ways. It may be the 'bridge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 room' approach, where the leader commands and controls. 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influence can be exercised by guiding and facilitating the group's behavior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 that the goal is accomplished.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Finally, leadership implies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that a leader motivates the group to spend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energy in attaining the goals of the group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Influence without change or movement isn’t influence. Leaders make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 happen, a difficult but vitally important task.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(g)									Mentoring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Mentoring or being a Transformational leadership is more concerned with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engagement between leaders and followers.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Leaders attempt to engage the full person of the subordinate and enthuse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them. They arouse in their subordinates a heightened awareness of the key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issues for the group or the organization. They seek to concern subordinates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achievement, growth and development. 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1410" y="4968240"/>
            <a:ext cx="7345680" cy="624522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Impact values: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l- Catastrophic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2- Critical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3- marginal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4- Negligible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project team begins by listing all risks (no matter how remote) in the first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column of the table. This can be accomplished with the help of the risk item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check-lists given earlier.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risk is categorized in the second column (e.g., PS implies a project size risk,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 implies a business risk). The probability of occurrence of each risk is entered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next column of the table. The probability value for each risk can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estimated by team members individually. Individual team members are polled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round-robin fashion until their assessment of risk probability begins to converge.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Next, the impact of each risk is assessed. Each risk component is assessed using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characterization presented in the sample risk table, and an impact category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determined. The categories for each of the four risk components -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performance,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support, cost, and schedule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- are averaged to determine an overall impact value.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2: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Risk and management concern </a:t>
            </a:r>
            <a:endParaRPr lang="ko-KR" altLang="en-US" dirty="0" smtClean="0" sz="1200"/>
          </a:p>
          <a:p>
            <a:pPr marL="0" indent="0" defTabSz="15240" algn="l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</a:t>
            </a:r>
            <a:r>
              <a:rPr lang="en-US" altLang="ko-KR" dirty="0" smtClean="0" sz="798" i="1">
                <a:solidFill>
                  <a:srgbClr val="000000"/>
                </a:solidFill>
                <a:latin typeface="Times New Roman"/>
                <a:ea typeface="Times New Roman"/>
              </a:rPr>
              <a:t>Very </a:t>
            </a:r>
            <a:endParaRPr lang="ko-KR" altLang="en-US" dirty="0" smtClean="0" sz="798" i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</a:t>
            </a:r>
            <a:r>
              <a:rPr lang="en-US" altLang="ko-KR" dirty="0" smtClean="0" sz="798" i="1">
                <a:solidFill>
                  <a:srgbClr val="000000"/>
                </a:solidFill>
                <a:latin typeface="Times New Roman"/>
                <a:ea typeface="Times New Roman"/>
              </a:rPr>
              <a:t>high </a:t>
            </a:r>
            <a:endParaRPr lang="ko-KR" altLang="en-US" dirty="0" smtClean="0" sz="798" i="1"/>
          </a:p>
          <a:p>
            <a:pPr marL="0" indent="0" defTabSz="15240" algn="l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Impact</a:t>
            </a:r>
            <a:endParaRPr lang="ko-KR" altLang="en-US" dirty="0" smtClean="0" sz="798" b="1"/>
          </a:p>
          <a:p>
            <a:pPr marL="0" indent="0" defTabSz="1524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 i="1">
                <a:solidFill>
                  <a:srgbClr val="000000"/>
                </a:solidFill>
                <a:latin typeface="Times New Roman"/>
                <a:ea typeface="Times New Roman"/>
              </a:rPr>
              <a:t>Disregard </a:t>
            </a:r>
            <a:endParaRPr lang="ko-KR" altLang="en-US" dirty="0" smtClean="0" sz="798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 i="1">
                <a:solidFill>
                  <a:srgbClr val="000000"/>
                </a:solidFill>
                <a:latin typeface="Times New Roman"/>
                <a:ea typeface="Times New Roman"/>
              </a:rPr>
              <a:t>risk factor </a:t>
            </a:r>
            <a:endParaRPr lang="ko-KR" altLang="en-US" dirty="0" smtClean="0" sz="798" i="1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concern </a:t>
            </a:r>
            <a:endParaRPr lang="ko-KR" altLang="en-US" dirty="0" smtClean="0" sz="798" b="1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</a:t>
            </a:r>
            <a:r>
              <a:rPr lang="en-US" altLang="ko-KR" dirty="0" smtClean="0" sz="798" i="1">
                <a:solidFill>
                  <a:srgbClr val="000000"/>
                </a:solidFill>
                <a:latin typeface="Times New Roman"/>
                <a:ea typeface="Times New Roman"/>
              </a:rPr>
              <a:t>Very low </a:t>
            </a:r>
            <a:endParaRPr lang="ko-KR" altLang="en-US" dirty="0" smtClean="0" sz="798" i="1"/>
          </a:p>
          <a:p>
            <a:pPr marL="0" indent="0" defTabSz="1524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endParaRPr lang="ko-KR" altLang="en-US" dirty="0" smtClean="0" sz="798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Probability </a:t>
            </a:r>
            <a:endParaRPr lang="ko-KR" altLang="en-US" dirty="0" smtClean="0" sz="798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Of </a:t>
            </a:r>
            <a:endParaRPr lang="ko-KR" altLang="en-US" dirty="0" smtClean="0" sz="798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occurrence </a:t>
            </a:r>
            <a:endParaRPr lang="ko-KR" altLang="en-US" dirty="0" smtClean="0" sz="798" b="1"/>
          </a:p>
          <a:p>
            <a:pPr marL="0" indent="0" defTabSz="1524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Once the first four columns of the risk table have been completed, the table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sorted by probability and by impact. High-probability, high-impact risks percolate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the top of the table, and low-probability risks drop to the bottom.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accomplishes first order risk prioritization. The project manager studies the </a:t>
            </a:r>
            <a:endParaRPr lang="ko-KR" altLang="en-US" dirty="0" smtClean="0" sz="1200"/>
          </a:p>
          <a:p>
            <a:pPr marL="0" indent="0" defTabSz="15240" algn="l">
              <a:lnSpc>
                <a:spcPts val="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350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785" name="Rect 3"/>
          <p:cNvSpPr>
            <a:spLocks noGrp="1" noChangeArrowheads="1"/>
          </p:cNvSpPr>
          <p:nvPr/>
        </p:nvSpPr>
        <p:spPr>
          <a:xfrm rot="0">
            <a:off x="3496310" y="5940425"/>
            <a:ext cx="1336040" cy="193865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</a:t>
            </a:r>
            <a:r>
              <a:rPr lang="en-US" altLang="ko-KR" dirty="0" smtClean="0" sz="798" i="1">
                <a:solidFill>
                  <a:srgbClr val="000000"/>
                </a:solidFill>
                <a:latin typeface="Times New Roman"/>
                <a:ea typeface="Times New Roman"/>
              </a:rPr>
              <a:t>High </a:t>
            </a:r>
            <a:endParaRPr lang="ko-KR" altLang="en-US" dirty="0" smtClean="0" sz="798" i="1"/>
          </a:p>
          <a:p>
            <a:pPr marL="0" indent="0" defTabSz="1524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Management </a:t>
            </a:r>
            <a:endParaRPr lang="ko-KR" altLang="en-US" dirty="0" smtClean="0" sz="798" b="1"/>
          </a:p>
          <a:p>
            <a:pPr marL="0" indent="0" defTabSz="15240" algn="l">
              <a:lnSpc>
                <a:spcPts val="8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1.0</a:t>
            </a:r>
            <a:endParaRPr lang="ko-KR" altLang="en-US" dirty="0" smtClean="0" sz="798"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resultant sorted table and defines a cutoff line. The cutoff line (drawn horizontally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 some point in the table) implies that only risks that lie above the line will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given further attention. Risks that fall below the line are re-evaluated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accomplish second-order prioritization.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Referring to Figure 2, risk impact and probability have a distinct influence 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concern. A risk factor that has a high impact but a very low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probability of occurrence should not absorb a significant amount of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time. However, high-impact risks with moderate to high probability and low-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impact risks with high probability should be carried forward into the risk analysis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steps that follow.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All risks that lie above the cutoff line must be managed. The column labeled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RMMM contains a pointer into Risk Mitigation, Monitoring and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 or alternatively, a collection of risk information sheets developed for all risks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lie above the cutoff.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9.7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Reactive VS. Proactive Risk Strategies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Reactive strategies have been laughingly called the “Indiana Jones School of risk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management” [THO92]. In the movies that carried his name, Indiana Jones, when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faced with overwhelming difficulty, would invariably say, “Don’t worry, I’ll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think of something!” Never worrying about problems until they happened, Indy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would react in some heroic way.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Sadly, the average software project manager is not Indiana Jones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members of the software project team are not his trusty sidekicks. Yet,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majority of software teams rely solely on reactive risk strategies. At best,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reactive strategy monitors the project for likely risks. Resources are set aside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deal with them, should they become actual problems. More commonly,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team does nothing about risks until something goes wrong. Then,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flies into action in an attempt to correct the problem rapidly. This is often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called a fire fighting mode. When this fails, “Crisis Management” [CHA92] takes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over, and the project is in real jeopardy.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considerably more intelligent strategy for risk management is to be proactive.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proactive strategy begins long before technical work is initiated. Potential risks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identified, their probability and impact are assessed and they are ranked by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importance. Then, the software team establishes a plan for managing risk.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primary objective is to avoid risk, but because not all risks can be avoided,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works to develop a contingency plan that will enable it to respond in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controlled and effective manner.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9.8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Risk Mitigation, Monitoring, and Management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351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All of the risk analysis activities presented to this point have a single goal to assist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team in developing a strategy for dealing with risk. An effective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strategy must consider three issues: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risk avoidance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risk monitoring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risk management and contingency planning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If a software team adopts a proactive approach to risk, avoidance is always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best strategy. This is achieved by developing a plan for risk mitigation.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example, assume that high staff turnover is noted as a project risk, r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Based on </a:t>
            </a:r>
            <a:endParaRPr lang="ko-KR" altLang="en-US" dirty="0" smtClean="0" sz="120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past history and  management intuition, the likelihood, l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l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of high turnover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estimated to be 0.70 (70 per cent, rather high) and the impact, x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is projected at </a:t>
            </a:r>
            <a:endParaRPr lang="ko-KR" altLang="en-US" dirty="0" smtClean="0" sz="120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level 2. That is, high turnover will have a critical impact on project cost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mitigate this risk, project management must develop a strategy for reducing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turnover. Among the possible steps to be taken are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Meet with current staff to determine causes for turnover (e.g., poor working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conditions, low pay, and competitive job market).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Mitigate those causes that are under our control before the project starts.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Once the project commences, assume turnover will occur and develop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techniques to ensure continuity when people leave.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Organize project teams so that information about each development activity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widely dispersed.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Define documentation standards and establish mechanisms to be sure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documents are developed in a timely manner.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Conduct peer reviews of all work (so that more than one person is “up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speed").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Assign a backup staff member for every critical technologist.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the project proceeds, risk monitoring activities commence.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 monitors factors that may provide an indication of whether the risk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becoming more or less likely. In the case of high staff turnover, the following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factors can be monitored: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General attitude of team members based on project pressures.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The degree to which the team has jelled.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Interpersonal relationships among team members.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Potential problems with compensation and benefits.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The availability of jobs within the company and outside it.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addition to monitoring these factors, the project manager should monitor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effectiveness of risk mitigation steps. This is one mechanism for ensuring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continuity, should a critical individual leave the project. The project manager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352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should monitor documents carefully to ensure that each can stand on its own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each imparts information that would be necessary if a newcomer were forced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join the software team somewhere in the middle of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management and contingency planning assumes that mitigation efforts have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failed and that the risk has become a reality. Continuing the example,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well underway and a number of people announce that they will be leaving. If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mitigation strategy has been followed, backup is available, information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documented, and knowledge has been dispersed across the team. In addition,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 may temporarily refocus resources (and readjust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schedule) to those functions that are fully staffed, enabling newcomers who must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added to the team to "get up to speed." Those individuals who are leaving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asked to stop all work and spend their last weeks in "knowledge transfer mode.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might include video-based knowledge capture, the development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"commentary documents," and/or meeting with other team members who will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remain on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is important to note that RMMM steps incur additional project cost.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example, spending the time to "backup" every critical technologist costs money.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Part of risk management, therefore, is to evaluate when the benefits accrued by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RMMM steps are outweighed by the costs associated with implementing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them. In essence, the project planner performs a classic cost/benefit analysis. If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aversion steps for high turnover, it will increase both project cost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duration by an estimated 15 percent, but the predominant cost factor is "backup,"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may decide not to implement this step. On the other hand, if the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aversion steps are projected to' increase costs by 5 percent and duration by only 3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percent management will likely put all into place.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a large project, 30 or 40 risks may be identified. If between three and seven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management steps are identified for each, risk management may become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in itself! For this reason, we adapt the Pareto 80-20 rule to software risk.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Experience indicates that 80 percent of the overall project risk (i.e., 80 percent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potential for project failure) can be accounted for by only 20 percent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identified risks. The work performed during earlier risk analysis steps will help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planner to determine which of the risks reside in that 20 percent (e.g., risks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lead to the highest risk exposure. For this reason, some of the risks identified,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assessed, and projected may not make it into the RMMM plan - they don't fall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into the critical 20 percent (the risks with highest project priority).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9.9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SAFETY RISKS AND HAZARDS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is not limited to the software project itself. Risks can occur after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has been successfully developed and delivered to the customer. These risks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typically associated with the consequences of software failure in the field. 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353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early days of computing, there was reluctance to use computers (and soft-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ware) to control safety critical processes such as nuclear reactors, aircraft flight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control, weapons systems, and large-scale industrial processes. Although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probability .of failure of a well-engineered system was small, an undetected fault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 computer- based control or monitoring system could result in enormous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economic damage or, worse, significant human injury or loss of life. But the cost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functional benefits of Computer-based control and monitoring far outweigh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risk. Today, computer hardware and software are used regularly to control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safety critical systems.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software is used as part of a control system, complexity can increase by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order of magnitude or more. Subtle design faults induced by human error-some-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thing that can be uncovered and eliminated in hardware-based conventional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control-become much more difficult to uncover when software is used.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safety and hazard analysis [LEV95] are software quality assurance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that focus on the identification and assessment of potential hazards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may affect software negatively and cause an entire system to fail. If hazards can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identified early in the software engineering process, software design features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be specified that will either eliminate or control potential hazards.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9.10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THE RMMM PLAN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risk management strategy can be included in the software project plan 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management steps can be organized into a separate Risk Mitigation,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Monitoring and Management Plan. The RMMM plan documents all work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performed as part of risk analysis and are used by the project manager as part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overall project plan.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 software teams do not develop a formal RMMM document. Rather, each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is documented individually using a risk information sheet (RIS) [WIL97].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most cases, the RIS is maintained using a database system, so that creation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entry, priority ordering, searches, and other analysis may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accomplished easily. The format of the RIS is illustrated in Figure 6.5.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Once RMMM has been documented and the project has begun, risk mitigation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monitoring steps commence. As we have already discussed, risk mitigation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problem avoidance activity. Risk monitoring is a project tracking activity with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three primary objectives: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To assess whether predicted risks do, in fact, occur.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To ensure that risk aversion steps defined for the risk are being properly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applied.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To collect information that can be used for future risk analysis.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354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many cases, the problems that occur during a project can be traced to more than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one risk. Another job of risk monitoring is to attempt to allocate origin (what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risk(s) caused which problems throughout. the project).  </a:t>
            </a:r>
            <a:endParaRPr lang="ko-KR" altLang="en-US" dirty="0" smtClean="0" sz="1200"/>
          </a:p>
          <a:p>
            <a:pPr marL="0" indent="0" defTabSz="15240" algn="l">
              <a:lnSpc>
                <a:spcPts val="60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355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42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10.Quality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10.1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Quality Concept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What is it?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It's not enough to talk the talk by saying that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soft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ware quality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important, you have to (1) explicitly define what is meant when you say 'software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quality, (2)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create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a set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of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activities that will help ensure that every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engineering Work product exhibits high quality, (3) perform quality assurance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on every software project, (4) use metrics to develop strategies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improving your software process and as a consequence the quality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of.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the end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Who does it?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Everyone involved in the software engineering process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responsible for quality.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Why is it important?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You can do it right,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or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you can do it over again. If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team stresses quality in all software engineering activities, it reduces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amount of rework that it must do that results in lower costs, and more importantly,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improved time-to-market.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What are the steps?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Before software quality assurance activities can be initiated,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is important to define 'software quality' at a number of different levels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abstraction, Once you understand what quality is, a software team must identify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set of SQA activities that will filter errors out of work products before they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passed 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What is the work product?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A Software Quality Assurance Plan is created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define a software team's SQA strategy. During analysis, design, and code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generation, the primary SQA work product is the formal technical review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summary report. During testing, test plans and procedures are produced. Other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 products associated with process improvement may also be generated.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How do I ensure that I've done it right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? Find errors before they become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defects! That is, work to improve your defect removal efficiency, thereby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reducing the amount of rework that your software team has to perform.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SQA encompasses: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(1) A quality management approach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(2) Effective software engineering technology (methods and tools)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(3) Formal technical reviews that are applied throughout the software process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(4) A multi-tiered testing strategy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356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(5) Control of software documentation and the changes made to it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(6) A procedure to ensure compliance with software development standards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(when applicable)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(7) Measurement and reporting mechanisms.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quality is defined as conformance to explicitly stated functional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 requirements, documents, and standards. The factors that affect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quality are a complex combination of conditions that can be measured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based on data, such as audit-ability, completeness, consistency, error tolerance,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expandability.1n addition, this data includes hardware independence,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system independence, modularity, security, and simplicity.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quality assurance is a planned and systematic approach necessary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ensure the quality of a software product. Software reviews filter the product of all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errors. Software reviews can be conducted at all stages in the DLC of a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product, such as analysis, design, and coding.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Testing is an important element of SQA activity. There are various testing tools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automate testing process. The SQA plan is used as the template for all SQA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planned for a software project and includes details of the SQA activities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be performed during project execution.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SCM is used to establish and maintain integrity of software items and ensure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they can be traced easily. SCM helps define a library structure for storage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retrieval of software items. SCM helps assess the impact of a recommended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 and make decisions depending on the costs and benefits. SCM needs to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performed at all phases in the DLC of a software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various SCM activities are identifying changes, controlling changes,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controlling versions, implementing changes, and communicating changes. These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are independent of the supervision of the project or the product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manager. This is to ensure objectivity in SCM. The scope of SCM is not limited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by code and includes requirements, design, database structures, test				plans,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documentation. SCM procedures vary with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10.2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Producing quality software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we have seen, one of the main problems in producing quality software is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difficulty in determining the degree of quality within the software. As there is no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single widely accepted definition for quality, and because different people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perceive quality in different ways, both the developer and the customer must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reach agreement on metrics for quality' (this is discussed in more detail later).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method of measuring quality may differ for different projects. 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357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problem is discussed in a paper by Wesselius and Ververs (1990), in which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they conclude that complete objectivity in quality assessment cannot be achieved.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They identify three distinct components of quality: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An objectively assessable component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A subjectively assessable component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A non-assessable component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quality of a product is objectively assessable when the characteristics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product, as stated in the requirements specification, can be identified.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quality of a product is subjectively assessable when the characteristics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comply with the customer's expectations.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quality of a product is non-assessable when it behaves according to our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expectations in situations that have not been foreseen.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Wesselius and Ververs suggest that, for the quality of a software product to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assessable, as many characteristics as possible should be moved from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subjective and non-assessable components to the assessable component.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Essentially, this means that the requirements specification must describe as many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measurable characteristics of the product as possible.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Experience supports Wesselius and Ververs' conclusions. Badly defined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are always a source of dispute between developer and customer.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Well-defined, detailed and measurable requirements minimize disputes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disagreements when the development of the product is complete.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many development methods have a prolonged interval between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specification of requirements and the delivery of the product (refer to Chapter 4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a discussion of the software development cycle). The determination of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should not be postponed until development is complete. Effective software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 requires frequent assessments throughout the development cycle. Thus,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effective quality control coupled with a good requirements specification will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clearly increase the quality of the final product.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10.3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Quality Control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Variation control may be equated to quality control. But how do we achieve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control? Quality control involves the series of inspections, reviews,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tests used throughout the software process to ensure each work product meets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placed upon it.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control includes a feedback loop to the process that created the work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product. The combination of measurement and feedback allows us to tune the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358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 when the work products created fail to meet their specifications.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approach views quality control as part of the manufacturing process.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control activities may be fully automated, entirely manual, or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combination of automated tools and human interaction. A key concept of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 is that all work products have defined; measurable specifications to which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 may compare the output of each process. The feedback loop is essential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minimize the defects produced.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10.4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Quality Control Myths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establishment of effective quality control frequently encounters various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misconceptions and myths, the most common of which is related to the cost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effectiveness of quality control. Cobb and Mills (1990) list several of these myths,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suggest methods of combating them. Two of the more prevalent myths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identified by Cobb and Mills are described below.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Myth: Quality costs money.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This is one of the most common myths (not only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development). In fact, quality in software usually saves money. Poor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breeds failure. There is a positive correlation between failures and cost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it is more expensive to remove execution failures designed into software than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design software to exclude execution failures.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Myth: Software failures are unavoidable.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 This is one of the worst myths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because the statement is partly true, and is therefore often used as an excuse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justify poor quality software. The claim that ‘there is always another bug' should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never be a parameter in the design or implementation of software.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these myths lose ground in modern approaches to software development,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demand for suitable quality control standards and procedures increases. The IEEE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issued their first standard for software quality assurance plans in 1984 (IEEE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.1984), followed by a detailed guide to support the standard, issued in 1986.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 Department of Defense issued a separate standard 2168 for defense systems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quality programs (DOD 1988b), which forms a companion to the famous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 DOD standard 2167A (DOD 1988a) for defense systems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development. The European ISO standard 9000-3, of 1990 (ISO 1990) gives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broader meaning to the term quality assurance and covers configuration control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too.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10.5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Resources for quality control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the SQA mandate includes configuration control activities, the required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will also include those required for configuration control. Merging SQA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configuration control is not uncommon, and can eliminate some duplication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assignments and activities. Two alternative organizational charts are shown in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359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Creating a new vision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is something that almost all writers 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transformational leadership emphasize.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vision points the way to a new state of affairs. It is an appealing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picture of a more desirable future. It inspires people to believe that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future is worth the upheaval of undoing the present.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vision needs to be a source of self-esteem and a common purpose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members of the organization.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(h)								Technical Skills: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project manager must have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technical skills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This relates to financial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planning, contract management, and managing creative thinking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problem solving techniques are promoted.</a:t>
            </a:r>
            <a:endParaRPr lang="ko-KR" altLang="en-US" dirty="0" smtClean="0" sz="1200"/>
          </a:p>
          <a:p>
            <a:pPr marL="0" indent="0" defTabSz="15240" algn="l">
              <a:lnSpc>
                <a:spcPts val="4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Fig. 8.5. Note that for small projects, merging the two groups may mean simply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assigning both responsibilities to the same person.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Though many tools are common to quality control and configuration control, few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tools are specifically designed for quality control. The following are some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general support tools that can be useful in supporting SQA activities: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Documentation utilities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Software design tools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Debugging aids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Structured preprocessors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File comparators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Structure analyzers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Standards auditors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Simulators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Execution analyzers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Performance monitors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Statistical analysis packages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Integrated CASE tools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Test drivers 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Test case generators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tools support quality control in all phases of software development.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Documentation aids can provide partially automatic document writers, spelling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checkers and thesauruses etc. Structured preprocessors (such as the UNIX utility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lint)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are useful both to standardize code listings. And to provide additional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compile-time warnings that compilers often overlook. Early warnings regarding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possible execution time problems can be provided by simulators, execution time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analyzers and performance monitors. Substantial software system testing can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often be performed automatically by test suite generators and automatic test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executors.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All SQA tools to be used during software development should be identified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described in the SQA plan. This plan includes a description of all required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assurance resources and details of how they will be applied. Thus, at the start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SQA resources can be budgeted and procured as part of the required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development resources.  </a:t>
            </a:r>
            <a:endParaRPr lang="ko-KR" altLang="en-US" dirty="0" smtClean="0" sz="1200"/>
          </a:p>
          <a:p>
            <a:pPr marL="0" indent="0" defTabSz="15240" algn="l">
              <a:lnSpc>
                <a:spcPts val="12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360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9280" y="1316990"/>
            <a:ext cx="5108575" cy="1554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8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1680" y="3121025"/>
            <a:ext cx="4498975" cy="2209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(a)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manager</a:t>
            </a:r>
            <a:endParaRPr lang="ko-KR" altLang="en-US" dirty="0" smtClean="0" sz="1200" b="1"/>
          </a:p>
          <a:p>
            <a:pPr marL="0" indent="0" defTabSz="15240" algn="l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Configuration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Software quality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control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control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CC manage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OC manager </a:t>
            </a:r>
            <a:endParaRPr lang="ko-KR" altLang="en-US" dirty="0" smtClean="0" sz="1200" b="1"/>
          </a:p>
          <a:p>
            <a:pPr marL="0" indent="0" defTabSz="15240" algn="l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(b) </a:t>
            </a:r>
            <a:endParaRPr lang="ko-KR" altLang="en-US" dirty="0" smtClean="0" sz="1200" b="1"/>
          </a:p>
          <a:p>
            <a:pPr marL="0" indent="0" defTabSz="15240" algn="l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Software quality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assurance SQA </a:t>
            </a:r>
            <a:endParaRPr lang="ko-KR" altLang="en-US" dirty="0" smtClean="0" sz="1200" b="1"/>
          </a:p>
          <a:p>
            <a:pPr marL="0" indent="0" defTabSz="15240" algn="l">
              <a:lnSpc>
                <a:spcPts val="5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Configuration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Software quality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control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control </a:t>
            </a:r>
            <a:endParaRPr lang="ko-KR" altLang="en-US" dirty="0" smtClean="0" sz="1200" b="1"/>
          </a:p>
          <a:p>
            <a:pPr marL="0" indent="0" defTabSz="15240" algn="l">
              <a:lnSpc>
                <a:spcPts val="8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10.6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Quality Assurance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Quality assurance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consists of the auditing and reporting functions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management. The goal of quality assurance is to provide management with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data necessary to I be informed about product quality, thereby gaining insight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confidence that product quality is meeting its goals. Of course, if the data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provided through quality assurance identify problems, it is management's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responsibility to address the problems, and apply the necessary resources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resolve quality issues.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Software Quality Assurance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Even the most jaded software developers will agree that high-quality software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important goal. But how do we define quality? A wag once said, 'Every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program does something right, it just may not be the thing that we want it to do.' </a:t>
            </a:r>
            <a:endParaRPr lang="ko-KR" altLang="en-US" dirty="0" smtClean="0" sz="1200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361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808" name="Rect 3"/>
          <p:cNvSpPr>
            <a:spLocks noGrp="1" noChangeArrowheads="1"/>
          </p:cNvSpPr>
          <p:nvPr/>
        </p:nvSpPr>
        <p:spPr>
          <a:xfrm rot="0">
            <a:off x="3715385" y="3258185"/>
            <a:ext cx="1153160" cy="167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Project manager </a:t>
            </a:r>
            <a:endParaRPr lang="ko-KR" altLang="en-US" dirty="0" smtClean="0" sz="1200" b="1"/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Many definitions of software quality have been proposed in the literature. For our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purposes,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software quality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is defined as: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Conformance to explicitly stated functional and performance requirements,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explicitly documented development standards, and implicit characteristics that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are expected of all professionally developed software. 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is little question that this definition could be modified or extended. In fact,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definitive definition of software quality could be debated endlessly.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purposes of this book, the definition serves to emphasize three important points: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Software requirements are the foundation from which quality is measured.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Lack of conformance to requirements is lack of quality.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Specified standards define a set of development criteria that guide the manner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which software is engineered. If the criteria are not followed, lack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will almost surely result.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A set of implicit requirements often goes unmentioned (e.g., the desire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ease of use and good maintainability). If software conforms to its explicit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but fails to meet implicit requirements, software quality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suspect.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Background Issues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assurance is an essential activity for any business that produces products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be used by others. Prior to the twentieth century, quality assurance was the sole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responsibility of the craftsperson who built a product. The first formal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assur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ance and control function was introduced at Bell Labs in 1916 and spread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rapidly throughout the manufacturing world. During the 1940s, more formal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approaches to quality control were suggested. These relied on measurement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continuous process improvement as key elements of quality management.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Today, every company has mechanisms to ensure quality in its products. In fact,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explicit statements of a company's concern for quality have become a marketing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ploy during the past few decades.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history of quality assurance in software development parallels the history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in hardware manufacturing. During the early days of computing (1950s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1960s), quality was the sole responsibility of the programmer. Standards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assurance for software were introduced in military contract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during the 1970s and have spread rapidly into software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commercial world [IEE94]. 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362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Extending the definition presented earlier, software quality assurance is a planned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systematic pattern of actions [SCH98] that are required to ensure high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software.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scope of quality assurance responsibility might best be characterized by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paraphrasing a once-popular automobile commercial: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Quality is Job # 1'.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The implication for software is that many different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constituencies have software quality assurance responsibility-software engineers,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managers, customers, salespeople, and the individuals who serve within 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SQA group.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SQA group serves as the customer's in-house representative. That is,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people who perform SQA must look at the software from the customer's point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view. Has software development been conducted according to pre-established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standards? Have the technical disciplines properly performed their roles as part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SQA activity? The SQA group attempts to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answer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these and other questions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ensure that software quality is maintained.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SQA Activities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quality assurance is composed of a variety of tasks associated with two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different constituencies-the software engineers who do technical work and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SQA group that has responsibility for quality assurance planning, oversight,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record keeping, analysis, and reporting. 'If Software engineers address quality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 quality assurance and quality control activities by applying solid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technical methods and measures, conducting formal technical reviews,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performing well-planned software testing.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charter of the SQA group is to assist the software team in achieving a high-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end product. The Software Engineering Institute [PAU93] recommends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set of SQA activities that address quality assurance planning, oversight, record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keeping, analysis, and reporting.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activities are performed (or facilitated) by an independent SQA group that: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							Prepares SQA plan for a project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plan is developed during project planning and is reviewed by 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interested parties. Quality assurance activities performed by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engineering team and the SQA group are governed by the plan. The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identifies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evaluations to be performed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audits and reviews to be performed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standards that are applicable to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363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procedures for error reporting and tracking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documents to be produced by the SQA group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amount of feedback provided to the software project team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							Participates in the development of the project's software process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description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team selects a process for the work to be performed. The SQA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group reviews the process description for compliance with organizational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policy, internal software standards, externally imposed standards (e.g., ISO-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900 I), and other parts of the software project plan.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							Reviews software engineering activities to verify compliance with the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defined software process.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The SQA group identifies, documents, and tracks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deviations from the process and verifies that corrections have been made.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							Audits designated software work products to verify compliance with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those defined as part of the software process.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The SQA group reviews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selected work products; identifies, documents, and tracks deviations; verifies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corrections have been made; and periodically reports the results of its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 to the project manager.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							Ensures that deviations in software work and work products are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documented and handled according to a documented procedure.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Deviations may be encountered in the project plan, process description, -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applicable standards, or technical work products.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							Records any noncompliance and reports to senior management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Noncompliance items are tracked until they are resolved.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addition to these activities, the SQA group coordinates the control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of change and helps to collect and analyze software metrics. 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10.7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SQA Plan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SQA plan serves as the template for SQA activities planned for each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The SQA group and the project team develop the SQA plan. The initial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two sections of the plan describe the purpose and references of the SQA plan.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next section records details of the roles and responsibilities for maintaining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product quality.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Documentation section of the SQA plan describes each of the work products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produced during the software process. This section defines the minimum set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 products that are acceptable to achieve high quality. The Documentation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section consists of: 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364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4145" y="3368040"/>
            <a:ext cx="4191000" cy="5623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Project document such as project plan, requirements document, test cases, test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reports, user manual, and administrative manuals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Models such as ERDs, class hierarchies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Technical document such as specifications, test plans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User document such as help files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All applicable standards to be used in the project are listed in the Standards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Guidelines section of the SQA plan. The standards and practices applied are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 standards, coding standards, and review guidelines.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Example of the contents of a software quality assurance plan  </a:t>
            </a:r>
            <a:endParaRPr lang="ko-KR" altLang="en-US" dirty="0" smtClean="0" sz="1200" b="1"/>
          </a:p>
          <a:p>
            <a:pPr marL="0" indent="0" defTabSz="15240" algn="l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 Software quality assurance organization and resources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structure.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Personnel skill level and qualifications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 SQA standards, procedures, policies and guidelines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 SQA documentation requirements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List of all documentation subject to quality    control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Description of method of evaluation and approval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 4. SQA software requirements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Evaluation and approval of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Description of method of evaluation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Evaluation of the software development process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Evaluation of reused software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Evaluation of non-deliverable software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 Evaluation of storage, handling and delivery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documents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Data files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 Reviews and audits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 Software configuration management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(when not addressed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separate document)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8. Problem reporting and corrective action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9. Evaluation of test procedures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10. Tools techniques and methodologies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11. Quality control of subcontractors, vendors and suppliers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12. Additional control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Miscellaneous control procedures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Project specific control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13. SQA reporting, records and documentation.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Status reporting procedures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365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4145" y="914400"/>
            <a:ext cx="4191000" cy="491617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Storage and security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Retention period  </a:t>
            </a:r>
            <a:endParaRPr lang="ko-KR" altLang="en-US" dirty="0" smtClean="0" sz="1200"/>
          </a:p>
          <a:p>
            <a:pPr marL="0" indent="0" defTabSz="15240" algn="l">
              <a:lnSpc>
                <a:spcPts val="38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10.8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Software quality metrics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Much attention has been devoted to questions associated with the measurement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quality. How do we determine the extent to which a software product contains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vague attribute called quality? When is the quality of a software product high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is it low?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One of the more recent developments in quality assurance (not only for software)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the realization that quality is not a binary attribute that either exists or does not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exist. Kaposi and Myers (1990), in a paper on measurement-based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assurance, have stated their belief that 'the quality assurance of products and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processes of software engineering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must be based on measurement 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	7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The earlier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measurement of quality begins, the earlier problems will be located. Cohen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et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al.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(1986), in addressing the cost of removing errors during the early phases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development, proclaim the existence of the famous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exponential law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</a:rPr>
              <a:t>8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. </a:t>
            </a:r>
            <a:endParaRPr lang="ko-KR" altLang="en-US" dirty="0" smtClean="0" sz="1200" i="1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366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quality of two products can be compared, and it is perfectly acceptable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claim that the quality of one product is greater than the quality of another. It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also acceptable to measure quality and deduce the extent of expected faults based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 the measured result.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set of measurable values associated with the quality of a product is referred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the product's quality metrics. Software quality metrics can be used to determine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extent to which a software product meets its requirements. The use of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metrics increases the objectivity of the evaluation of product quality. Human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evaluation of quality is subjective, and is therefore a possible source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disagreement, particularly between customer and developer.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number of methods for establishing software quality metrics are currently being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developed, though no generally accepted standard has yet emerged. For example,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initial draft of IEEE Std-1061 (1990) includes a detailed discussion of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metrics in general, including a suggested methodology for applying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metrics, and many examples and guidelines. Quality metrics, once defined, do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indeed increase objectivity, but the definition itself is not necessarily objective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greatly depends upon the needs of the organization that produces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definition.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basic approach for applying software quality metrics requires: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The identification of all required software quality attributes. This is usually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derived from the software requirements specification.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Determinations of measurable values to be associated with each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attribute. A description of the method by which each measurable value will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measured.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 procedure for documenting the results of measuring the quality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product.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set of many values can be used to determine the overall quality of a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product. However, a single measure can be created to represent the overall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software product. This requires: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 weighted method for combining the measured quality attributes into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single measure of quality for the product.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 examples of software metrics are: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Reliability: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The percentage of time that the system is successfully operational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(e.g. 23 out of 24 hours produces: 100 x (23/24) percent)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Recoverability: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amount of time it takes for the system to recover after failure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(e.g. 1hour to reload from backups and 30 minutes to reinitialize the system)  </a:t>
            </a:r>
            <a:endParaRPr lang="ko-KR" altLang="en-US" dirty="0" smtClean="0" sz="1200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367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User-friendliness: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The amount of training time needed for a new user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measurement of software quality should not be performed only at the end of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The degree of quality should be measured at regular intervals during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development. Thus, any major reduction in the overall measure of quality should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 as a warning for the project manager that collective action is required. High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at the end of the project is achieved by assuring high quality throughout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development of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10.9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Some general guidelines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basic software quality assurance activities cover the review and approval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development methodology, the software and documentation,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supervision and approval of testing. Other SQA activities, such as the supervision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reviews, the selection and approval of development tools, or the administration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configuration control, depend on the way SQA is adapted to a specific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size of the project is usually the determining factor. The following guidelines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discuss some of the parameters to be considered for different types of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planning SQA.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In small projects, many SQA activities can be performed by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manager. This includes the organization and supervision of reviews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audits, the evaluation and selection of development tools, and the selection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application of standards.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Test procedures and testing are always best when conducted by a separate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independent team (discussed later). The decision on whether supervision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testing activities can be assigned to SQA depends on many factors, including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independence of the SQA team, the size of the project and the 'complexity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When testing is performed by an independent test team, SQAS involvement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will be minimal. In most other cases it will be the responsibility of the SQA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to plan and supervise the testing of the system.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As a general guideline, it is usually undesirable for SQA to be performed by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member of the development team. However, small projects often cannot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justify the cost of a dedicated SQA engineer. This problem can be solved by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having a single SQA engineer responsible for two or three small projects (with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project funding its share of the SQA services).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One additional guideline is based on the conclusions of Wesselius and Ververs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(1990) for the application of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effective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quality control:  </a:t>
            </a:r>
            <a:endParaRPr lang="ko-KR" altLang="en-US" dirty="0" smtClean="0" sz="1200"/>
          </a:p>
          <a:p>
            <a:pPr marL="0" indent="0" defTabSz="15240" algn="l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368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The ability to control software quality is directly linked to the quality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requirements specification. Quality control requires the unambiguous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specification of as many of the required characteristics of the software product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possible.  </a:t>
            </a:r>
            <a:endParaRPr lang="ko-KR" altLang="en-US" dirty="0" smtClean="0" sz="1200"/>
          </a:p>
          <a:p>
            <a:pPr marL="0" indent="0" defTabSz="15240" algn="l">
              <a:lnSpc>
                <a:spcPts val="58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369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5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1. Introduction &amp;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1.16     PM’s nine Knowledge Areas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							Project Integration Management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Integration Management includes the processes required to ensure that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various elements of the project are properly coordinated. It involves making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tradeoffs among competing objectives and alternatives to meet or exceed stake-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holder needs.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processes interact with each other and with the processes in the other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knowledge areas as well. Each process may involve effort from one or more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individuals or groups of individuals, based on the needs of the project. Each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 generally occurs at least once in every project phase.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integration management comes into play when a cost estimate is needed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a contingency plan, or when risks associated with various staffing alternatives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must be identified. However, for a project to be completed successfully,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integration must also occur in a number of other areas as well. For example: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The work of the project must be integrated with the ongoing operations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performing organization.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Product scope and project scope must be integrated.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One of the techniques used to both integrate the various processes and to measure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performance of the project as it moves from initiation through to completion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Earned Value Management (EVM). </a:t>
            </a:r>
            <a:endParaRPr lang="ko-KR" altLang="en-US" dirty="0" smtClean="0" sz="1200" i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				Earned value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is the amount of work completed, measured according to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budgeted effort that the work was supposed to consume.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	It is also called the budgeted cost of work performed.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	As each task is completed, the number of person-months originally planned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that task is added to the earned value of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Earned value charts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An earned value chart has three curves: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	The budgeted cost of the work scheduled.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	The earned value.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	The actual cost of the work performed so far.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							Project Scope Management</a:t>
            </a:r>
            <a:endParaRPr lang="ko-KR" altLang="en-US" dirty="0" smtClean="0" sz="1200" b="1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43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11. Application Tools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Managing		Tasks in Microsoft Project 2000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management is a highly specia1ized and professional task. The chances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a project can go haywire are very high because project management includes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numerous activities, such as planning, resource allocation, risk management,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estimation. You can automate all these activities using a tool,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Microsoft Project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2000.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Activities such as project planning, resource and cost allocation, and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tracking can be done easily using the various user-friendly features of Microsoft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2000.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Microsoft Project 2000 is a popular project management tool that also enables you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schedule and track your project plan. In Microsoft Project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every unit of work,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which consumes effort, time, and money, is called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task.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You use Microsoft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to specify tasks and the expected duration of each task. Using the task-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related information, Microsoft Project prepares a project schedule. The schedule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displays a plan consisting of the start and end dates of each task.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addition, it plots a pictorial Gantt chart. The Gantt chart view depicts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extension of tasks across days along with the corresponding resources. 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Creating Tasks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manage a project efficiently, it is important to treat the project as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decomposable entity that can be analyzed and resolved. A problem first needs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broken into units and then analyzed for solutions because it is always easier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focus on micro level units. Microsoft Project enables you to perform these tasks.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assumes that you have performed the WBS exercise for the project. The WBS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exercise helps you to come up with indivisible units called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tasks.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Therefore, a task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an activity that has a defined start and end dates.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XYZ Inc. has to develop an ERP project. They plan to complete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in five phases: analysis, design, development, testing, and implementation.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the analysis phase, the WBS exercise is performed and a list of tasks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defined for each of the subsequent phases. Using Microsoft Project, you can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create tasks for each phase, specify their duration, and assign resources to them.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also set relationships between tasks to identify the successor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predecessor tasks.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11.3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Types of Tasks </a:t>
            </a:r>
            <a:endParaRPr lang="ko-KR" altLang="en-US" dirty="0" smtClean="0" sz="1200" b="1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370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4367530"/>
            <a:ext cx="6221095" cy="396875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Microsoft Project enables you to create three types of tasks: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General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Milestone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•											Recurring </a:t>
            </a:r>
            <a:endParaRPr lang="ko-KR" altLang="en-US" dirty="0" smtClean="0" sz="1200"/>
          </a:p>
          <a:p>
            <a:pPr marL="0" indent="0" defTabSz="15240" algn="l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General Tasks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General tasks are the usual tasks that are independent and have no special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characteristics related to their duration or time. For example, Analysis is a general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 that XYZ Inc. plans to conduct. To create the Analysis task, you can use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menu on the Microsoft Project worksheet. The steps to create the Analysis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 are as follows.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Project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menu.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displays the Project menu that contains all the task-related commands. Figure </a:t>
            </a:r>
            <a:endParaRPr lang="ko-KR" altLang="en-US" dirty="0" smtClean="0" sz="1200"/>
          </a:p>
          <a:p>
            <a:pPr marL="0" indent="0" defTabSz="15240" algn="l">
              <a:lnSpc>
                <a:spcPts val="33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11.1 displays the Project menu.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11.1: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Project Menu </a:t>
            </a:r>
            <a:endParaRPr lang="ko-KR" altLang="en-US" dirty="0" smtClean="0" sz="1200" i="1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371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6840" y="3017520"/>
            <a:ext cx="4998720" cy="341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Click the Task information command on the Project menu.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displays the Task Information dialog box where you specify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details of the task being created.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shown in Figure 11.2, the Task Information dialog box contains five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tabs: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General, Predecessors, Resources, Advanced, and Notes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You use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General tab of the Task Information dialog box because you need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create a general task. The other tabs have specific purposes for each task.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you can specify the details for a task by using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Advanced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tab. For the same task, you can use the Notes tab to add notes. </a:t>
            </a:r>
            <a:endParaRPr lang="ko-KR" altLang="en-US" dirty="0" smtClean="0" sz="1200"/>
          </a:p>
          <a:p>
            <a:pPr marL="0" indent="0" defTabSz="15240" algn="l">
              <a:lnSpc>
                <a:spcPts val="29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11.2: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Different Tabs in the Task Information Box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Tip: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In addition to the access key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I,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you can display the Task Information dialog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box by using the Shift and F2 shortcut key combination.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Type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Analysis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Name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text box.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Specify the duration of the Analysis task as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5d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in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Duration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text box.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duration of a task signifies the period for which the task lasts in a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schedule. The start date is preset as the current date unless you enter a specific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date. The finish date for the task is displayed as five days after the current date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Gantt chart view. Duration can be specified in minutes, hours, days,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weeks, months, or years. 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372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490" y="2048510"/>
            <a:ext cx="5011420" cy="342582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If you are not sure of a confirmed duration, you can specify an estimated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duration of a task.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11.3 displays the Task Information dialog box where task details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specified.  </a:t>
            </a:r>
            <a:endParaRPr lang="ko-KR" altLang="en-US" dirty="0" smtClean="0" sz="1200"/>
          </a:p>
          <a:p>
            <a:pPr marL="0" indent="0" defTabSz="15240" algn="l">
              <a:lnSpc>
                <a:spcPts val="29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11.3: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Task Information Dialog Box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Tip: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To specify an estimated duration for a particular task, you can precede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succeed the duration with a question mark. Alternately, you can select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Estimated check box next to the Duration text box.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Click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OK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to confirm the details provided by you.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a task is created, you; can specify the subtasks below it. For example,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scope determination is a subtask of the Analysis task. To specify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subtask, you first create the Project scope determination subtask by using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 information dialog box. Next, you specify a summary designation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 task. A summary designation indicates that the task represents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parent task for a group of related tasks below it. The start date of a summary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 is the start date of the first subtask. Similarly, the finish date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summary task is the finish date of the last subtask under the summary task.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designate Analysis as the summary task, perform the following steps: 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373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6175" y="2840990"/>
            <a:ext cx="5480050" cy="360553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Create a task named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Project scope determination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using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Project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menu.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need to create this task below the Analysis task.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Select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Project scope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determination task.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Indent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icon on the Formatting toolbar.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Indent icon is the green arrow pointing towards right. Clicking this icon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indents the selected task to the right. Notice in Figure 11.4 that Microsoft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formats the summary task in bold. Alternatively, you can use the left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indent icon to make the Analysis task as a summary task.  </a:t>
            </a:r>
            <a:endParaRPr lang="ko-KR" altLang="en-US" dirty="0" smtClean="0" sz="1200"/>
          </a:p>
          <a:p>
            <a:pPr marL="0" indent="0" defTabSz="15240" algn="l">
              <a:lnSpc>
                <a:spcPts val="30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11.4: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Creating Summary Tasks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Similarly, you create the rest of the tasks listed in the project plan of XYZ Inc.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specify subtasks below them. You store the list of tasks and their details in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file with an extension .mpp in Microsoft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Milestone Tasks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Milestone tasks are the second type of tasks that you can create using Microsoft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These tasks have no duration. They serve as markers or reference nodes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significant accomplishments in a project. Examples of a milestone task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startup, project end, pilot implemented, and SRS document sign off.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Creating a milestone task is similar to creating any other task. The only difference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that after the task is created, you select an additional option named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Mark task as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milestone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in the Task Information dialog box. 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374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4775" y="3633470"/>
            <a:ext cx="5022850" cy="342582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in the analysis phase, XYZ Inc. has a milestone task named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 Complete. To indicate that Analysis Complete is a milestone task,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 the following steps.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Advanced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tab in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Task information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dialog box.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tabbed page contains specialized options that enable you to create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milestone tasks. It also contains options to specify constraints and deadlines.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Type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Analysis Complete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Name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text box.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Select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Mark task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as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milestone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check box.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do this to specify a task as a milestone task.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Click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OK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to close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Task		Information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dialog box.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11.5 displays the Mark task as milestone check box selected. </a:t>
            </a:r>
            <a:endParaRPr lang="ko-KR" altLang="en-US" dirty="0" smtClean="0" sz="1200"/>
          </a:p>
          <a:p>
            <a:pPr marL="0" indent="0" defTabSz="15240" algn="l">
              <a:lnSpc>
                <a:spcPts val="30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9.5: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Creating Milestone Tasks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milestone task is displayed as a task with no duration next to it in the Gantt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chart view. Similarly, you create other milestone tasks in the Project file.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Recurring Tasks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Recurring tasks, as the name suggests, occur repeatedly at regular intervals.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example, a weekly project meeting with all the team members is a recurring task.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schedule a recurring task in a project plan cycle as daily, weekly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monthly, or yearly. You make this selection after deciding the seriousness of the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375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2410" y="6004560"/>
            <a:ext cx="4767580" cy="296862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nature of the task. The seriousness of the nature of the task determines how often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task needs to recur.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if it is a simple meeting to take stock of the situation, you can select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weekly option. Similarly, you can annually schedule a high level meeting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board of directors. However, if an ongoing project is faltering due to frequent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slippages, you need to closely monitor the activities of the project. To monitor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activities effectively, you can convene a meeting every day.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also schedule the start and end dates of a recurring task. For example,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XYZ Ltd. you need to create the recurring task Project Meeting under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 task. The Project Meeting task recurs every Friday until March 14,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which is the project end date. You can create this task by using the Insert menu,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then specify the details in the Recurring Task Information dialog box.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create the recurring task you perform the following steps.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Select the task row where you want the task to appear.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Insert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menu.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Click the Recurring Task command to display the Recurring Task Information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dialog box.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Type Project meeting in the Name text box.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Select the Friday check box in the Recurrence pattern group box. This step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specifies that the task should recur every Friday. Note that the Weekly option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button is selected by default.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					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End by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option button.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ensures that the weekly task should continue only until February 14. Figure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11.6 displays this step.  </a:t>
            </a:r>
            <a:endParaRPr lang="ko-KR" altLang="en-US" dirty="0" smtClean="0" sz="1200"/>
          </a:p>
          <a:p>
            <a:pPr marL="0" indent="0" defTabSz="15240" algn="l">
              <a:lnSpc>
                <a:spcPts val="25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376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9.6: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Creating Recurring Tasks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7.							Select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February 14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from the calendar.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8.							Click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OK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to close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Recurring Task Information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dialog box.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recurring task appears with a special circular arrow symbol in the indicator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field. In the Gantt chart view, it appears at intervals on all the days it is scheduled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until the last date specified.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11.4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Adding Constraints to Tasks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Constraints are defined as1illitations that negatively affect the schedule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of a project. Some of the typical project constraints are mentioned below: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Duration of a project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Resources of a Project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Performance goals of a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constraint also affects other constraints. For example, you may need more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if you reduce the project duration. You may also have to forgo some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goals and features of the project if you decide to reduce the project duration.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Therefore, it is important that you decide the tradeoff judiciously.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Microsoft Project, you can specify constraints as limitations that are enforced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 a task. For example, you can specify that a task must start on a particular date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 not finish later than a particular date. Therefore, schedule-related constraints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available in Microsoft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As soon as possible (ASAP)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As late as possible (ALAP)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Start no later than (SNLT)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Finish on later than (FNLT)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Start no earlier than (SNET)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Finish no earlier than (FNET)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Must start on (MSO)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Must finish on (MFO)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ASAP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you		use this constraint, Microsoft Project schedules a specific task as early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possible. For this reason you			do not mention a specific date for such a task.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Microsoft Project automatically assigns this constraint when you schedule a new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 from the start date of a project. To change this constraint to a specific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constraint, you can assign a specific start date to it.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ALAP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you use this constraint, Microsoft Project schedules a specific task as late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possible. This is the reason why no specific date is mentioned for such a task.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377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Microsoft Project automatically assigns this constraint when you schedule a new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 from the finish date of a project. To change this constraint to a specific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constraint, you can assign a specific finish date to it.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SNLT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select this constraint to specify the latest possible start date of a task.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example, you want to conduct a training program on quality standards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team. You want to conduct the training program before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phase begins so that you have enough time on hand. Therefore, you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select the SNLT constraint and specify the start date that is before the start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phase. This means the training begins on or before the specified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date. You also keep in mind the duration of the training. Suppose it is a two-day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training program and the project development start date is February 15. Therefore,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selecting the SNLT constraint, you will enter the start date of the training 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February 13.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FNLT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select this constraint to specify the latest possible date by which a task can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completed. For example, you want the project proposal task to be completed on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before the analysis phase, which is scheduled to start from February 20.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Consequently, by enforcing this constraint on the project proposal task, you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ensure that the finish date for this task is the same as the start date for the analysis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SNET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constraint enables you to schedule the start date of a task as early as possible.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is different from the ASAP constraint because the ASAP is a vague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constraint with no specific start dates for a task. However, by choosing the SNET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constraint, you can specify an early start date for a task. For example, the task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create test cases is dependent upon the construction and the unit testing phases.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Therefore, the task to create test cases cannot begin unless the earlier two tasks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over. In this case, you would enforce the SNET constraint on the creation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test cases and specify a start date. This start date cannot be before the end date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preceding tasks. Consequently, you can create test cases any time on or after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start date but not before.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FNET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select this constraint when you do not want a task to be complete before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scheduled finish date. For example, during the unit-testing task you discover there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were many bugs that were addressed by the developers. This makes you skeptical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about the quality of the product. Therefore, you want to extend the finish date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unit testing and enforce the constraint FNET on it. Consequently, you will not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able to finish the unit-testing task before the specified date. 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378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MSO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constraint indicates that you must begin a task only on the specified start date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not later or before that. This is an inflexible constraint. It is usually enforced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a short cycle duration project when you are unsure whether each task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mayor may not start on time. This may disturb the planned schedule of the entire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You can enforce the MSO constraint for critical projects depending upon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client requirements.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MFO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If you use the MSO constraint, it is most likely that you would use the MFO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constraint also. Using the MFO constraint enables you to focus on completing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particular task. It is useless if you enforce a strict start date with no strict finish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date for completing a task. You can again enforce this constraint for critical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 depending upon client requirements.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enforce or use a constraint on a task by specifying the details in the advanced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page of the Task Information dialog box. In that dialog box, you can also specify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start and the end dates of a constraint depending upon the type of constraint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you choose.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for XYZ Inc. you need to add a constraint to the Develop test plans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task. This task is a subtask of the Testing task. After creating both the tasks, you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specify the duration of the Develop test plans task. You want that the task should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not carry on for more than two days. You also need to impose a constraint that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 should not finish later than August 10. However, the management would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appreciate if the task finishes before that.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add the constraint to the Develop test plans task, you use the constraints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feature in the Task Information dialog box. To access the constraints feature, you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 the following steps: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Advanced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tab in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Task Information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dialog box.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Type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Develop test plans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in the Name text box of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Advanced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tabbed page.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Type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2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Duration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text box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specifies the maximum time allotted to complete the task. 4. Click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Constraint type box.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Constraint type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box.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Select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Finish No Later Than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option in the displayed list.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					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Constraint date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list.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7.							Select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August l0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as the finish date from the calendar that is displayed.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9.7 displays this step. </a:t>
            </a:r>
            <a:endParaRPr lang="ko-KR" altLang="en-US" dirty="0" smtClean="0" sz="1200"/>
          </a:p>
          <a:p>
            <a:pPr marL="0" indent="0" defTabSz="15240" algn="l">
              <a:lnSpc>
                <a:spcPts val="7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379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Scope Management includes the processes required to ensure that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includes all the work required, and only the work required, to complete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successfully. It is primarily concerned with defining and controlling what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or is not included in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processes, tools, and techniques used to manage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product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scope vary by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application area and are usually defined as part of the project life cycle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project generally results in a single product, but that product may include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subsidiary components, each with its own separate but interdependent product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scopes. For example, a new telephone system would generally include four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subsidiary components—hardware, software, training, and implementation.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Completion of the project scope is measured against the project plan, but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completion of the product scope is measured against the product requirements.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Both types of scope management must be well integrated to ensure that the work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project will result in delivery of the specified product.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							Project Time Management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Time Management includes the processes required to ensure timely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completion of the project. The followings are major processes in developing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time schedule: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(a)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Activity Definition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—identifying the specific activities that must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performed to produce the various project deliverables.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(b)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Activity Sequencing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—identifying and documenting interactivity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dependencies.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(c)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Activity Duration Estimating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—estimating the number of work periods that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will be needed to complete individual activities.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(d)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Schedule Development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—analyzing activity sequences, activity durations,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resource requirements to create the project schedule.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(e)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Schedule Control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—controlling changes to the project schedule.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processes interact with each other and with the processes in the other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knowledge areas as well. Each process may involve effort from one or more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individuals or groups of individuals, based on the needs of the project. Each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 generally occurs at least once in every project phase.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							Project Cost Management</a:t>
            </a:r>
            <a:endParaRPr lang="ko-KR" altLang="en-US" dirty="0" smtClean="0" sz="1200" b="1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4775" y="914400"/>
            <a:ext cx="5022850" cy="342582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9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9.7: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Adding Constraints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8.							Click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OK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to close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Task Information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dialog box.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Develop test plans task is displayed with an icon for Finish No Later Than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constraint in the Task sheet of the Gantt chart view.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Tip: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specifying a constraint type and its date, it is a good idea to specify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details of choosing a particular constraint type and its date. Subsequently, you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may want to share this information with your colleagues in meetings. This can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done by clicking the Notes tab in the Task Information dialog box and entering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your comments.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11.5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Adding Deadlines to Tasks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Deadlines are strict finish dates for a particular task. Microsoft Project considers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deadline to be a target date to complete a task. You add a deadline to a specific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 if you track the progress of that task. Setting realistic deadlines to tasks also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enables you to schedule the subsequent tasks.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Deadlines are important because they depict the finish date of a task. Therefore,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track whether a task has exceeded the planned time or is completed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before time. If the task is taking longer than expected, you can take remedial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measures such as adding resources. Adding deadlines does not affect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 nor does it enforce a date constraint. However, it marks a task that has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crossed its deadline with an indication mark next to it.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380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.mpp file that you are creating for XYZ Inc., you need to set July 15 as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deadline for the task Assign development staff; which is a subtask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task. To set the deadline, you perform the following steps: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Create the task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Assign development staff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by using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Project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menu.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Select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Assign development staff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task.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is the task for which you need to set a deadline.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Advanced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tab in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Task Information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dialog box.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Deadline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list box in the Advanced page.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is done to specify the deadline for the Assign development staff task.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Select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July 15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in the calendar to specify the deadline date.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							Click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OK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to close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Task Information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dialog box.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Similarly, you can add deadlines for the other tasks for the XYZ Inc.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11.6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Setting Dependencies between Tasks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is dependency between tasks when a particular task cannot begin until its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preceding task is completed. For example, the creation of the high-level design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project cannot start until the client signs off the SRS document. The SRS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 serves as a prerequisite for the immediate subsequent phase.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Microsoft Project, you can specify four types of dependencies: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Finish-to-Start (FS)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Start-to-Start (SS)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Finish-to-Finish (FF)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Start-to-Finish (SF)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dependency relationships of tasks, the name of the relationship consists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start or finish dates of the predecessor task and the start or finish date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successor task. For example, the relationship between the task to finish the SRS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 and the task to begin the high level design is FS. This is because you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link the finish status of the predecessor task to the start status of the successor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task. FS is the default relationship when you link any two tasks.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addition to FS, you can also begin two tasks at the same time. For example,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begin the task to do functional testing and integration testing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testing phase simultaneously. The dependency in a SS relationship occurs when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both the predecessor and the successor tasks start at the same time. This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because these tasks do not share any common component nor are they dependent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 each other. Therefore, the link between them is SS.  </a:t>
            </a:r>
            <a:endParaRPr lang="ko-KR" altLang="en-US" dirty="0" smtClean="0" sz="1200"/>
          </a:p>
          <a:p>
            <a:pPr marL="0" indent="0" defTabSz="15240" algn="l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381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FF 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also begin two tasks that finish simultaneously. In such a case,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dependency relationship between the two tasks is called an FF relationship.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example, the task to prepare a checklist for implementing a software product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cannot end unless implementation testing for that software product is complete.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SF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Finally, you can have a SF relationship between tasks. This relationship indicates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a task cannot end until its preceding task starts. This relationship usually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takes place when a project is scheduled from the project finish date. This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relationship helps to minimize the risk of delay of a predecessor task if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successor task is dependent on the start of the predecessor task. For example,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testing phase can only start after the coding phase is complete.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11.7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Lag and Lead Time between Tasks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While adding dependencies to tasks, you can also specify lag and lead times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any two interdependent tasks. Lag time is defined as the excess time that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allowed to lapse between predecessor and the successor tasks. This results in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delay in the start of the successor task. For example, you may use this option if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feel that the tasks of the analysis phase are taking more than the planned time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complete. Consequently, you might not want to start the high--level design task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planned but postpone it. In this case, you would calculate the maximum lag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time for the high-level design to start.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specify the lag time for a task as a positive value in the Lag field cell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Predecessors page. This page exists in the Task Information dialog box.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Lead time is defined as the overlap that exists between two dependent tasks.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example, you could decide to start testing units when developers have partially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completed creating the applications for a project. Therefore, you move ahead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schedule of a successor task before time.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specify the lead time for a task as a negative value in the same Lag field cell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Predecessors page. This page exists in the Task Information dialog box.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Consider an example to link two tasks, procuring resources and drafting a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plan. According to the plan, securing resources is a predecessor task while drifting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project plan is a successor task. You need to link the two tasks using the start-to-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finish relationship because it is anticipated that the task to draft a plan cannot start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before the resources are procured and incorporated in the project plan. During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course of the project, you feel that the successor task cannot begin as planned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because procuring resources is too time-consuming. You analyze and deduce that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plan can only be drafted four days after resources are procured.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link the two tasks by using the Edit menu. After linking the two tasks, you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set the type of relationship as start-to finish. Assume that for the XYZ Inc: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382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7130" y="3849370"/>
            <a:ext cx="5438140" cy="38836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project, you need to link the Develop code and Developer primary testing tasks.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have created the Development summary task before. Now, you create these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two tasks under the Development summary task. Then, you set a relationship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between the tasks. Finally, you set a four-day lag time between the two tasks.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link tasks and set the lag time between them, perform the following steps: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Create a task named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Develop code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by using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Project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menu.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Create a task named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Developer primary testing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below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Develop code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task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by using the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 Project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menu.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Select Develop code.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Select Developer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primary testing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with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Ctrl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key pressed.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Edit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menu.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					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Link Tasks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command.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two tasks are displayed as linked to each other in the Gantt chart view as you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see in Figure 11.8. </a:t>
            </a:r>
            <a:endParaRPr lang="ko-KR" altLang="en-US" dirty="0" smtClean="0" sz="1200"/>
          </a:p>
          <a:p>
            <a:pPr marL="0" indent="0" defTabSz="15240" algn="l">
              <a:lnSpc>
                <a:spcPts val="31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11.8: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Linking Tasks </a:t>
            </a:r>
            <a:endParaRPr lang="ko-KR" altLang="en-US" dirty="0" smtClean="0" sz="1200" i="1"/>
          </a:p>
          <a:p>
            <a:pPr marL="0" indent="0" defTabSz="15240" algn="l">
              <a:lnSpc>
                <a:spcPts val="9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383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4775" y="4069080"/>
            <a:ext cx="5022850" cy="342582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7.							To estab1ish the start-to-finish, relationship between the two tasks, select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Developer primary testing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task and 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Project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menu.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8.					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Task Information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command.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information displays the Task Information dialog box wherein you can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establish a defined relationship between the two tasks by using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Predecessors tab.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9.					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Predecessors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tab in the Task Information dialog box.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10.		Select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Start-to-Finish (SF)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relationship in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Type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field cell. 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defines a start-to-finish relationship for the tasks.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11.		Type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4d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in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Lag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field cell to specify four days lag time between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two tasks. This step is displayed in Figure 11.9. </a:t>
            </a:r>
            <a:endParaRPr lang="ko-KR" altLang="en-US" dirty="0" smtClean="0" sz="1200"/>
          </a:p>
          <a:p>
            <a:pPr marL="0" indent="0" defTabSz="15240" algn="l">
              <a:lnSpc>
                <a:spcPts val="29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11.9: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Specifying Value for the Lag Field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12.		Click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OK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to close the dialog box.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tasks Develop code and Developer primary testing appear linked to each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other with the symbol of Start-to-Finish relationship in the Gantt chart view.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11.8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Splitting Tasks  </a:t>
            </a:r>
            <a:endParaRPr lang="ko-KR" altLang="en-US" dirty="0" smtClean="0" sz="1200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384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split in a task is defined as an abrupt and sudden interruption in the planned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schedule. The need to split tasks arises because practically no task can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completed without a break. Due to resource crunch, a planned task is normally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halted for some time.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at XYZ Inc., both the tasks to train developers and to test a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module require a Windows 2000 Server. However, depending upon the criticality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tasks, you can split one of the non critical tasks. In this case, you decide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stop testing the software module and continue training the developers. To specify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task using Microsoft Project, you first create a Testing task as the summary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task. After creating the Testing task, you create the Unit testing task under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Testing task. Next, you split the Unit testing task.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split the Unit testing task, you perform the following steps: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Create a task named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Unit testing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below the Testing summary task.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Select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Unit testing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task.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Edit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menu.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Edit menu contains the command that enables you to split a task.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Split Task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command on the Edit menu.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Upon clicking the Split Task command, the shape of the cursor changes.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addition, a small yellow box with a tool tip suggesting how to split a task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hovers on the task view of the Microsoft Project window.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Drag the changed mouse cursor over the task in the Gantt chart view. </a:t>
            </a:r>
            <a:endParaRPr lang="ko-KR" altLang="en-US" dirty="0" smtClean="0" sz="1200"/>
          </a:p>
          <a:p>
            <a:pPr marL="0" indent="0" defTabSz="15240" algn="l">
              <a:lnSpc>
                <a:spcPts val="29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385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7130" y="996950"/>
            <a:ext cx="5438140" cy="388302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11.10: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Splitting Tasks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Figure 11.10, you can see the task being split into the required number of days.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split a task for a specified number of days, you drag the mouse pointer to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particular date. For example, a task is scheduled to start from May 5. You want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part of the task to start again from May 15. Therefore, there is a gap between May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 and May 15. To start the task again from May 15, you drag the last end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 and release the mouse pointer on May 15 in the Gant Chart view.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11.9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Assigning Resources and Resource Costs to Tasks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are means that help convert input to a task into output for the task.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are assigned to tasks for the following reasons: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To track the costs of each resource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To track the work completed and the material resources used in a project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two types of resources, work and material. Work resources refer, to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people and equipment. At the end of a project, these resources are not consumed.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Unlike work resources, material resources are used completely by the end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For example, to complete the task of writing the code for a module, you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need human and material resources. You need material resources such 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hardware, software, and electricity. </a:t>
            </a:r>
            <a:endParaRPr lang="ko-KR" altLang="en-US" dirty="0" smtClean="0" sz="1200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386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4145" y="2212975"/>
            <a:ext cx="4944110" cy="331914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Assigning resources to a task is a two-step process. First, you add the available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to a project. You can do this by adding resources by using the View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menu and then clicking the Resource Sheet command on the View menu. When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click the Resource Sheet command, Microsoft Project changes the default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Gantt chart view to the Resource Sheet view. Figure 11.11 displays the Resource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Sheet view. </a:t>
            </a:r>
            <a:endParaRPr lang="ko-KR" altLang="en-US" dirty="0" smtClean="0" sz="1200"/>
          </a:p>
          <a:p>
            <a:pPr marL="0" indent="0" defTabSz="15240" algn="l">
              <a:lnSpc>
                <a:spcPts val="27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11.11: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Resource Sheet View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Suppose for the XYZ Inc. project, you want to add a hardware resource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 prototype task. The steps to add the resource are as follows: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Create a task named Develop prototype below the Analysis summary task.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Select the Develop prototype task.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Click the Tools menu.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The Tools menu contains the command to add a resource.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 Point to the Resources command.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							When you point to the Resources command, the Assign Resources command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Resources command of the Resources submenu is displayed.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7.					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Assign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Resources command. Figure 11.12 displays the Assign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dialog box. </a:t>
            </a:r>
            <a:endParaRPr lang="ko-KR" altLang="en-US" dirty="0" smtClean="0" sz="1200"/>
          </a:p>
          <a:p>
            <a:pPr marL="0" indent="0" defTabSz="15240" algn="l">
              <a:lnSpc>
                <a:spcPts val="7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387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6650" y="1005840"/>
            <a:ext cx="5499100" cy="391350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11.12: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Assigning Resources to Tasks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Assign Resources dialog box contains two fields, Name and Units. The Name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field indicates the name of the available resources in the resource pool or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The Units field indicates the number of resources that can be used for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particular resource.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use the Assign Resources dialog box to assign units for both work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material resources. The unit for work resources is specified in terms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percentage. However, the unit for material is specified as a numeric value.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you may select three computers or five workstations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team of a project. These values are not more than the predetermined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value set for a resource in the Max.Units field of every resource in the Resource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Sheet view.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Select the hardware resource for the Develop prototype task. You close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Assign Resources dialog box by clicking the Close button. The hardware resource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added next to the Develop prototype task.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11.10 Assigning Costs to Tasks </a:t>
            </a:r>
            <a:endParaRPr lang="ko-KR" altLang="en-US" dirty="0" smtClean="0" sz="1200" b="1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388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Cost is an important aspect of project scheduling. Controlling costs ensures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optimal use of resources. For example, to complete a specific task in a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plan, you can assign more resources to that task. Alternatively, you can increase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duration of that task depending on the cost of the resources that are used by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task.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assign two rates for any type of a resource. The rate for work resources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calculated on an hourly basis. However, the rate at which the materia1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are calculated can be: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Standard rate: The normal rate at which a resource is procured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Overtime rate: The rate that you pay if you overuse a work resource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for the XYZ Inc. project, you need to specify the standard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overtime rates for a work resource named Tester. To do this, you first assign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 resource Tester to the Unit Testing task that you created earlier. After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assigning the resource to the Unit Testing task, perform the following steps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assign rates to the resource: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Resource Sheet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view of Microsoft Project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Resource Sheet view is used to display all resources and their respective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costs.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Type Tester in the first cell of the Resource Name column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Select Tester.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do this because that is the work resource for which you need to specify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standard and overtime rates.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Click the Project menu to display the Resource Information command.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Click the Resource Information command on the Project menu.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							Click the Cost tab in the dialog box.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costs tab provides information about the standard and overtime rates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cost per unit of a particular resource.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7.							Type $30.00/h in the first cell of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Standard Rate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column as shown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9.13.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8.							Type $10.00/h in the first cell of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Overtime Rate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column.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rates can also be entered as negative values to denote the decrease in rate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compared, to previous rates or as positive values to denote a comparative increase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rate, such as +20% or -20%.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9.							Click OK to close the Resource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Information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dialog box. </a:t>
            </a:r>
            <a:endParaRPr lang="ko-KR" altLang="en-US" dirty="0" smtClean="0" sz="1200"/>
          </a:p>
          <a:p>
            <a:pPr marL="0" indent="0" defTabSz="15240" algn="l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389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Cost Management includes the processes required to ensure that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is completed within the approved budget.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Resource Planning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—determining what resources (people, equipment, materials)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what quantities of each should be used to perform project activities.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Cost Estimating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—developing an approximation (estimate) of the costs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needed to complete project activities.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Cost Budgeting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—allocating the overall cost estimate to individual work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Cost Control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—controlling changes to the project budget.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processes interact with each other and with the processes in the other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knowledge areas as well. Each process may involve effort from one or more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individuals or groups of individuals, based on the needs of the project. Each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 generally occurs at least once in every project phase.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							Project Quality Management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Quality Management includes the processes required to ensure that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will satisfy the needs for which it was undertaken. It includes “all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of the overall management function that determine the quality policy,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objectives, and responsibilities and implements them by means such as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planning, quality assurance, quality control, and quality improvement, within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system.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processes interact with each other and with the processes in the other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knowledge areas as well. Each process may involve effort from one or more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individuals or groups of individuals, based on the needs of the project. Each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 generally occurs at least once in every project phase.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quality management must address both the management of the project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product of the project. The generic term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product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is occasionally used,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literature regarding quality, to refer to both goods and services.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							Project Human Resource Management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Human Resource Management includes the processes required to make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most effective use of the people involved with the project. It includes all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stakeholders—sponsors, customers, partners, and individual contributors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Following are some major processes: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2078990"/>
            <a:ext cx="5443855" cy="406590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While calculating costs for work resources; Microsoft Project calculates the resource cost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by the hourly rates that you specify and the time required for completing a task.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when you assign a material resource to a task, Microsoft Project automatically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calculates the total cost of the resource by using the material resource rate specified by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and the quantity of material required for completing the task.  </a:t>
            </a:r>
            <a:endParaRPr lang="ko-KR" altLang="en-US" dirty="0" smtClean="0" sz="1200"/>
          </a:p>
          <a:p>
            <a:pPr marL="0" indent="0" defTabSz="15240" algn="l">
              <a:lnSpc>
                <a:spcPts val="35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11.13: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Assigning Costs to Resources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11.11 Tracking a Project Plan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management is a multiple-phase undertaking. The first phase is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initiation or the project planning phase. This phase is followed by the project-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tracking phase. Finally, you wrap up a project with the-project-end phase.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tracking is an extremely in important activity in an organization. Unless a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tracked effectively, it might never come close to termination. Project tracking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also ensures strict adherence to project plans, requirements, and schedules.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Progress Lines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track a project plan, you first view the progress of a project. You can view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progress of a project by applying progress lines to the tasks in the project. You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display progress lines in three ways, 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390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1410" y="9091930"/>
            <a:ext cx="5529580" cy="5156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4295" y="7171690"/>
            <a:ext cx="5273040" cy="102743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6360" y="8195945"/>
            <a:ext cx="5264150" cy="38735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5250" y="8580120"/>
            <a:ext cx="5264150" cy="51498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9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3665" y="9604375"/>
            <a:ext cx="5264150" cy="45402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choose to display progress lines always at the current status of a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do this, you need to select the Always display current progress lines check box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Progress Lines dialog box. Selecting this option displays progress lines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every time based on the current status of a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second way to display project lines is to display them on selected dates of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plan. For example, you use this option when you need to know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progress status of a project on the jay development is completed. In this case, you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select the Display selected progress lines check box to display progress lines 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day. Similarly, you can use this option to display progress lines on the day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testing is completed or the project-end date.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Finally, you can display progress lines at regular intervals such as daily, weekly,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 monthly.1f you		choose daily, you can further define its preciseness by choosing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everyday, every second, or every third day, and so on. Alternatively, if you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choose monthly, you can refine your choice by selecting the month and day when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progress line is displayed. To display progress lines for all the tasks listed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Sample-Project.mpp file every third day, you perform the following steps: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Tools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menu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Point to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Tracking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command to view different options for creating progress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lines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On the Tracking submenu, 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Progress Lines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command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The Progress Lines dialog box is displayed. In the dialog box, select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Display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progress lines at recurring intervals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check box.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After selecting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Display progress lines at recurring intervals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check box,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select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Daily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option button.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							To specify that the progress lines must be displayed every third day, click the: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every box and select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every 3rd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option in the list.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7.							You can further choose to display the progress lines every third day of a week 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workday. This is shown in Figure 11.14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8.							To confirm the specifications and close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Progress Lines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dialog box, click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OK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11.14: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Setting Options for Progress Lines</a:t>
            </a:r>
            <a:endParaRPr lang="ko-KR" altLang="en-US" dirty="0" smtClean="0" sz="1200" i="1"/>
          </a:p>
          <a:p>
            <a:pPr marL="0" indent="0" defTabSz="15240" algn="l">
              <a:lnSpc>
                <a:spcPts val="16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391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7430" y="2255520"/>
            <a:ext cx="5285105" cy="285877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6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11.15: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Progress Lines in the Gantt Chart View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Baselines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baselines are another way of depicting the progress of a project. Baselines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indicators that help you compare the actual start date with the planned start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date of a project. They also help compare the actual cost incurred with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planned cost for a project. After preparing a project plan for tasks, you can save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plan as a baseline. This serves as an ideal plan for you to compare the actual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 of the project with the baseline that you save.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save a project plan as a baseline, perform the following steps: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Tools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menu, and point to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Tracking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command.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Select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Save Baseline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command on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Tracking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submenu.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In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Save Baseline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dialog box, select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Save baseline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Entire project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option buttons to save a baseline of the entire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Click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OK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to close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Save Baseline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dialog box. You can also save a part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plan by saving a few tasks as baselines by clicking the Selected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tasks option button.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view the deviation from a baseline performance to the actual performance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a project, perform the following step: 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392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2480" y="1530350"/>
            <a:ext cx="6190615" cy="384619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In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Project Information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dialog box, 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Statistics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button to view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statistics for the Sample-Project.mpp dialog box. This dialog box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displayed in Fig 11.16.</a:t>
            </a:r>
            <a:endParaRPr lang="ko-KR" altLang="en-US" dirty="0" smtClean="0" sz="1200"/>
          </a:p>
          <a:p>
            <a:pPr marL="0" indent="0" defTabSz="15240" algn="l">
              <a:lnSpc>
                <a:spcPts val="33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11.16: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Displaying Project Baseline Information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dialog box displays critical and summarized information about the variance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values of the start and finish dates of a project, work completed in hours, cost,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duration in days. Higher the variance of a column, higher is the degree to which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does not conform to the baseline plan. The actual values are displayed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dialog box.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compare the baseline values for all these factors with the actual values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task to conduct project plan analysis.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11.12 Recording and Updating Tasks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One way of tracking a project schedule is by determining the actual work done by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resource. After doing that, you compare it against the total work to be done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initially. Using these factors, you can calculate the remaining work that needs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done in the rest of the project cycle. 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393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you need to check the status of the Test component modules task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XYZ Inc. project .This task exists under the Testing summary task. You use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Task Sheet view to record the actual work done by a resource and calculate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work that remains to be done. To do that, perform the following steps: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Select the task Unit testing for which you want to view the task completion status.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task exists under the Testing summary task.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Click the View menu.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Click the Table Entry command.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Click the Work command on the Table Entry submenu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doing this, four fields appear: Work, Baseline, Actual, and Remaining.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update the Actual field value with the current amount of work done.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Microsoft Project automatically updates the Remaining value after comparing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Actual value with the value in the Work field. Alternatively, you can update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value of the remaining field to a number that you feel is correct. Consequently,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Microsoft Project updates the Tota1figure in the Work field. It also displays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difference in the previous Work and the current Work, values in the Variance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field.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the Work field in Figure 17 displays the value 20. You update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Actual field with the value 13. Consequently, the remaining field would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automatically show 7. However, you can modify the Remaining field to display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value 10 if seven days are not adequate. Notice that the Work field displays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value 27, and the value in the Variance field is 3. </a:t>
            </a:r>
            <a:endParaRPr lang="ko-KR" altLang="en-US" dirty="0" smtClean="0" sz="1200"/>
          </a:p>
          <a:p>
            <a:pPr marL="0" indent="0" defTabSz="15240" algn="l">
              <a:lnSpc>
                <a:spcPts val="27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394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655" y="1005840"/>
            <a:ext cx="6181090" cy="401129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5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11.17: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Updating the Status of Tasks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Note: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also update the percentage of work completed by specifying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value in the Percent complete spin box. The Percent complete spin box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present in the General tab of the Task Information dialog box.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Consequently, Microsoft Project updates the actual and remaining work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work sheet of tasks.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11.13 Rescheduling Tasks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Using Microsoft Project, you can reschedule the tasks of a project. Rescheduling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involves modifying the start or finish dates of a task. For example, you need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reschedule the start date of the Create user manuals task. This task exists below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Development summary task. To reschedule an incomplete task, perform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following steps: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Create a task named Create user manuals under the Development task.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Make the Development task a summary task by using the left indent Icon.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Select the Create user manuals task.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Click the Tracking command on the Tools menu.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Click the Update Project command on the Tracking submenu, to display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Update Project dialog box. Figure 11.18 displays this dialog box. 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395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6950" y="1088390"/>
            <a:ext cx="5775960" cy="356298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2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11.18: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Rescheduling Tasks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							In the Update Project dialog box, select the Reschedule uncompleted work to start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option. This option is used to reschedule an incomplete task.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7.							Specify a new start date for the Create user manuals task.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8.							 Select the Selected tasks option to reschedule a task. If you need to reschedule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entire project, choose the Entire project option.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9.							Click OK.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11.14 Modifying the Duration of a Project Plan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the course of a project, schedule, cost, and effort slippages are quite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common. Therefore, you sometimes need to modify the project start and end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dates. Normally the start date is modified for short cycle projects that need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early head start. Finish date is modified when you are unable to meet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end date due to slippages. Assume that the project starts on February 15 and you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 its finish date from June 10 to June 15. To do this, perform the following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steps: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Project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menu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On the Project menu, 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Project Information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command. This displays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Information dialog box.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In the Project Information dialog box, 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Schedule from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list box.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Select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Project Finish Date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option from the Schedule from list. 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396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9310" y="1615440"/>
            <a:ext cx="6113780" cy="410591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Finish date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box, and select June 15 from the calendar of the month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June. This step is shown in Figure 11.19.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							Click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OK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</a:t>
            </a:r>
            <a:endParaRPr lang="ko-KR" altLang="en-US" dirty="0" smtClean="0" sz="1200"/>
          </a:p>
          <a:p>
            <a:pPr marL="0" indent="0" defTabSz="15240" algn="l">
              <a:lnSpc>
                <a:spcPts val="34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11.19: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Modifying the Plan Duration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have modified the project finish date from June 10 to June 15. You can view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 in the Gantt chart view of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11.15 Displaying Project Information Using Reports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create reports to display project-related information in a tabular format,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which is easily comprehensible. Project reports provide a picture of the status of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The status of a project helps measure the progress of it. Reports can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prepared for a specific phase or for all the phases at one time.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Creating Standard Reports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Using Microsoft Project 2000, you can create two types of standard reports: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Standard resource report: You create standard resource reports to display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 allocation and the costs incurred on them 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397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2040" y="3386455"/>
            <a:ext cx="5605145" cy="331025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Standard task report: You create standard task reports to display information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regarding tasks and the duration to complete each task in a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create a report on the resources listed in the Sample-Project.mpp file, perform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fo1lowing steps: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Display the Resource Sheet view of Microsoft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							Click the View menu.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7.							Click the Reports command.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command displays the Reports dialog box. This contains the various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report formats.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8.							Select the Custom icon to create a new resource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11.20 displays the Custom icon.  </a:t>
            </a:r>
            <a:endParaRPr lang="ko-KR" altLang="en-US" dirty="0" smtClean="0" sz="1200"/>
          </a:p>
          <a:p>
            <a:pPr marL="0" indent="0" defTabSz="15240" algn="l">
              <a:lnSpc>
                <a:spcPts val="29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11.20: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Displaying the Custom Icon in the Reports Dialog Box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Click the Select button.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displays the Custom Report dialog box.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							Click the New button.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way, you create a new type of a resource report that is not part of the list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reports displayed. The Define New Report dialog box is displayed as shown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 11.21. 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398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2040" y="914400"/>
            <a:ext cx="5605145" cy="329819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5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4190" y="6169025"/>
            <a:ext cx="4224020" cy="306641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9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Figure119.21: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Defining New Reports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7.							In the Report type box, select the Resource option.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do this to create a report displaying the various resources used in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8.							Click OK to confirm your selection.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Resource Report dialog box is displayed as shown in Figure 11.22. In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dialog box, you specify the name of the report. In the same dialog box, you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sort the information to be displayed in the report. </a:t>
            </a:r>
            <a:endParaRPr lang="ko-KR" altLang="en-US" dirty="0" smtClean="0" sz="1200"/>
          </a:p>
          <a:p>
            <a:pPr marL="0" indent="0" defTabSz="15240" algn="l">
              <a:lnSpc>
                <a:spcPts val="24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399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 product or artifact that is produced, is quantifiable and can be either 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end item in itself or a component item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 capability to perform a service, such as business functions supporting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production or distribution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 result, such as new knowledge. For example, a research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project develops knowledge that can be used to determine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whether or not a trend is present or a new process will benefit society.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presence of repetitive elements does not change the fundamental uniqueness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project work. For example: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 project to develop a new commercial airliner may require multiple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proto-types.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 project to bring a new drug to market may require thousands of doses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drug to support clinical trials.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 real estate development project may include hundreds of individual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units.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 development project (e.g., water and sanitation) may be implemented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five geographic areas.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Aims/Tasks/Purpose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projects are designed to achieve specific targets defined in terms of aims,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tasks or a purpose. The nature and size of the project depends upon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complexity of the task, realization of the aims and scope of the purpose any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wants to achieve. In short project has to be aimed for achieving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certain tasks in a given time frame.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Limited Time Scale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projects are always designed considering time constraints. Extension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completion dead lines are always discouraged as time overrun,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costs extra and in some cases opportunity cost for not completing a project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too high.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Progressive, Elaboration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Progressive elaboration is a characteristic of projects that accompanies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concepts of temporary and unique. “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Progressively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” means developing thoroughly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steps, and continuing steadily by increments while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elaborated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means “worked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out with care and detail; developed thoroughly”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the project scope will be broadly described early in the project,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made more explicit and detailed as the project team develops a better and more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complete understanding of the objectives and deliverables.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Progressive elaboration of project specifications must be carefully coordinated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proper project scope definition, particularly if the project is performed under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contract. When properly defined, the scope of the project—the work to be done—</a:t>
            </a:r>
            <a:endParaRPr lang="ko-KR" altLang="en-US" dirty="0" smtClean="0" sz="1200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Organizational Planning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—identifying, documenting, and assigning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roles, responsibilities, and reporting relationships.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Staff Acquisition—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getting the human resources needed assigned to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working on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Team Development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—developing individual and group competencies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enhance project performance.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processes interact with each other and with the processes in the other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knowledge areas as well. Each process may involve effort from one or more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individuals or groups of individuals, based on the needs of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is a substantial body of literature about dealing with people in 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operational, ongoing context. Some of the many topics 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Leading, communicating, negotiating, etc.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Key General Management Skills: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Delegating, motivating, coaching, mentoring, and other subjects related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dealing with individuals.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Team building, dealing with conflict, and other subjects related to dealing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groups.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Performance appraisal, recruitment, retention, labor relations, health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safety regulations, and other subjects related to administering the human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 function.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Most of this material is directly applicable to leading and managing people 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projects, and the project manager and project management team should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familiar with it. However, they must also be sensitive as to how this knowledge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applied on the project. For example: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Human Resource Management includes the processes required to make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most effective use of the people involved with the project. It includes all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stakeholders—sponsors, customers, partners, and individual contributors.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Major processes 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Organizational Planning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—identifying, documenting, and assigning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roles, responsibilities, and reporting relationships.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Staff Acquisition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—getting the human resources needed assigned to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working on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Team Development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—developing individual and group competencies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enhance project performance.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2810510"/>
            <a:ext cx="5946775" cy="34772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11.22: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Resource Report Dialog Box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9.							Click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OK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to confirm your specifications.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the Resource Report dialog box is closed, the Custom Reports dialog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box is displayed.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10.		Click 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Preview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button to view the report.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report is shown in Figure 11.23. To be able to view the report, you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configure a printer to the computer that has Microsoft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33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11.23: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Report on the Resources Listed in the Project1.mpp File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Similarly, you can also view a report on tasks. To view the report on tasks, repeat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procedure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for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creating a report on resources in the Gantt chart view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Microsoft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Modifying and Printing a Standard Report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might need to modify a report to display more information or to display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existing information in a different format. To modify the ways in which a task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displayed, you Use the Task report dialog box. 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400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9905" y="2840990"/>
            <a:ext cx="4212590" cy="3002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modify an existing standard task or a resource report by clicking the Edit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button on the Custom Reports dialog box. This displays the relevant reports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dialog box.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to modify an existing report to display only summary tasks and add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gridlines to each task for the XYZ Inc. project, perform the following steps: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Click the Definition tab in the Task Report dialog box. The Task Report dialog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box is displayed in Figure 11.24.  </a:t>
            </a:r>
            <a:endParaRPr lang="ko-KR" altLang="en-US" dirty="0" smtClean="0" sz="1200"/>
          </a:p>
          <a:p>
            <a:pPr marL="0" indent="0" defTabSz="15240" algn="l">
              <a:lnSpc>
                <a:spcPts val="27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Figure11.24: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Modifying Reports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Click the Show summary tasks check box.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check box is used to display only the summary tasks in a project.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example, in the current project file, selecting this check box would display only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broad-level tasks, Analysis, Design, Development, Testing,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Implementation and not the subtasks below each one of them.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Click the Details tab.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On the Details page, select the Gridlines between details check box.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Gridlines between details check box is shown selected in Figure 25.  </a:t>
            </a:r>
            <a:endParaRPr lang="ko-KR" altLang="en-US" dirty="0" smtClean="0" sz="1200"/>
          </a:p>
          <a:p>
            <a:pPr marL="0" indent="0" defTabSz="15240" algn="l">
              <a:lnSpc>
                <a:spcPts val="7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401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0" y="1301750"/>
            <a:ext cx="4212590" cy="29895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9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9.25: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Selecting Gridlines between details Check Box.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Click OK to close the Task Report dialog box.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Task Report dialog box, you can display specific fields in the Definition tab.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addition, you call also use the Details tab to display a summary of tasks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gridlines and resources.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		can also sort a report on different fields displayed on a report.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Printing a		Standard Report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Printing a standard report is really simple. In the Define New Report dialog box,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click the Print button to print a report.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1126 displays the Define New Report dialog box. Clicking the Print button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Custom Reports dialog box, displays the Print dialog box.  </a:t>
            </a:r>
            <a:endParaRPr lang="ko-KR" altLang="en-US" dirty="0" smtClean="0" sz="1200"/>
          </a:p>
          <a:p>
            <a:pPr marL="0" indent="0" defTabSz="15240" algn="l">
              <a:lnSpc>
                <a:spcPts val="17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402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7430" y="1256030"/>
            <a:ext cx="6111240" cy="34772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63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11.26: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Printing a Report </a:t>
            </a:r>
            <a:endParaRPr lang="ko-KR" altLang="en-US" dirty="0" smtClean="0" sz="1200" i="1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403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Finally, you can see the Sample-Project.mpp file that you are creating for XYZ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Inc. complete with all the components that you have added. </a:t>
            </a:r>
            <a:endParaRPr lang="ko-KR" altLang="en-US" dirty="0" smtClean="0" sz="1200"/>
          </a:p>
          <a:p>
            <a:pPr marL="0" indent="0" defTabSz="15240" algn="l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12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Commissioning &amp; Migration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12.1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Software Implementation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the software product is developed, the challenge lies in seeing the system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 successfully at the user-end. Product implementation is the crucial activity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actually handing over the product to the users. The product moves from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theoretical environment of the development team to the practical environment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user. Implementation begins with the preparatory activities of planning,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training the user staff, and testing the system. After the preparatory activities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complete, the new system is installed and configured at the user end.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Implementation marks the end of product development. After this, the product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handed over to the maintenance team.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Implementation Prerequisites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purpose of implementation is to organize and implement the new or updated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system. Most of the time, implementation is a contract-based activity.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contract provides details of the implementation activity. Implementation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procedure includes details such as the scope, method, and duration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implementation. There are some prerequisites of implementation. They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finalizing the number of licenses, procedures for error logging, scheduling system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changeover, and procedure for maintaining data backups. However, the primary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 is to organize a team to monitor implementation.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implementation coordination committee is set up to monitor implementation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committee. Other committee members include line managers of other departments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members of the development team.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IThe committee performs various activities. It identifies various requirements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implementation process, such as arranging for software licenses, project software,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other standby facilities. The committee looks into the implications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environment, staff allocation for implementation tasks, and internal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communication. The committee also devises alternative methods facilitating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changeover.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Key Implementation Plans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various activities performed during implementation are preparing 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implementation plan, a raining plan, an acceptance plan, and a system support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a.							Implementation Plan  </a:t>
            </a:r>
            <a:endParaRPr lang="ko-KR" altLang="en-US" dirty="0" smtClean="0" sz="1200" b="1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404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9015" y="2667000"/>
            <a:ext cx="5754370" cy="35687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7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015" y="3020695"/>
            <a:ext cx="5754370" cy="70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7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015" y="3718560"/>
            <a:ext cx="5754370" cy="2362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7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9015" y="6083935"/>
            <a:ext cx="5754370" cy="283146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first			task of implementation is the creation of the implementation plan.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implementation plan contains details of the methods of system transfer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the timescale for implementation. Details of hardware and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needed for implementation are also mentioned in the plan. The plan contains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details of date, location, and timescale for implementation. The plan also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mentions the prerequisites of implementation, such as the existing network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environment and the availability of related software. You can look at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implementation plan in Table 12.1.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Table 12.1: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Implementation Plan</a:t>
            </a:r>
            <a:endParaRPr lang="ko-KR" altLang="en-US" dirty="0" smtClean="0" sz="1200" i="1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Implementation Plan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1) Implementation Schedule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Serial No.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Location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Start Date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End Date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Days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</a:t>
            </a:r>
            <a:endParaRPr lang="ko-KR" altLang="en-US" dirty="0" smtClean="0" sz="1200"/>
          </a:p>
          <a:p>
            <a:pPr marL="0" indent="0" defTabSz="15240" algn="l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2) Resource List </a:t>
            </a:r>
            <a:endParaRPr lang="ko-KR" altLang="en-US" dirty="0" smtClean="0" sz="1200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Serial No. </a:t>
            </a:r>
            <a:endParaRPr lang="ko-KR" altLang="en-US" dirty="0" smtClean="0" sz="1200"/>
          </a:p>
          <a:p>
            <a:pPr marL="0" indent="0" defTabSz="15240" algn="l">
              <a:lnSpc>
                <a:spcPts val="6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3) Software Components for Installation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3.1) Server </a:t>
            </a:r>
            <a:endParaRPr lang="ko-KR" altLang="en-US" dirty="0" smtClean="0" sz="1200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Serial No.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Version </a:t>
            </a:r>
            <a:endParaRPr lang="ko-KR" altLang="en-US" dirty="0" smtClean="0" sz="1200"/>
          </a:p>
          <a:p>
            <a:pPr marL="0" indent="0" defTabSz="15240" algn="l">
              <a:lnSpc>
                <a:spcPts val="4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3.2) Client </a:t>
            </a:r>
            <a:endParaRPr lang="ko-KR" altLang="en-US" dirty="0" smtClean="0" sz="1200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Serial No.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Version </a:t>
            </a:r>
            <a:endParaRPr lang="ko-KR" altLang="en-US" dirty="0" smtClean="0" sz="1200"/>
          </a:p>
          <a:p>
            <a:pPr marL="0" indent="0" defTabSz="15240" algn="l">
              <a:lnSpc>
                <a:spcPts val="4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4) Data Migration </a:t>
            </a:r>
            <a:endParaRPr lang="ko-KR" altLang="en-US" dirty="0" smtClean="0" sz="1200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Serial No. </a:t>
            </a:r>
            <a:endParaRPr lang="ko-KR" altLang="en-US" dirty="0" smtClean="0" sz="1200"/>
          </a:p>
          <a:p>
            <a:pPr marL="0" indent="0" defTabSz="15240" algn="l">
              <a:lnSpc>
                <a:spcPts val="7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405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897" name="Rect 3"/>
          <p:cNvSpPr>
            <a:spLocks noGrp="1" noChangeArrowheads="1"/>
          </p:cNvSpPr>
          <p:nvPr/>
        </p:nvSpPr>
        <p:spPr>
          <a:xfrm rot="0">
            <a:off x="5767070" y="4199890"/>
            <a:ext cx="924560" cy="3448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Key Resource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(Y/N) </a:t>
            </a:r>
            <a:endParaRPr lang="ko-KR" altLang="en-US" dirty="0" smtClean="0" sz="1200" u="sng"/>
          </a:p>
        </p:txBody>
      </p:sp>
      <p:sp>
        <p:nvSpPr>
          <p:cNvPr id="898" name="Rect 3"/>
          <p:cNvSpPr>
            <a:spLocks noGrp="1" noChangeArrowheads="1"/>
          </p:cNvSpPr>
          <p:nvPr/>
        </p:nvSpPr>
        <p:spPr>
          <a:xfrm rot="0">
            <a:off x="4846320" y="4288790"/>
            <a:ext cx="1875790" cy="382206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E-mail ID </a:t>
            </a:r>
            <a:endParaRPr lang="ko-KR" altLang="en-US" dirty="0" smtClean="0" sz="1200"/>
          </a:p>
          <a:p>
            <a:pPr marL="0" indent="0" defTabSz="15240" algn="l">
              <a:lnSpc>
                <a:spcPts val="10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Location </a:t>
            </a:r>
            <a:endParaRPr lang="ko-KR" altLang="en-US" dirty="0" smtClean="0" sz="1200"/>
          </a:p>
          <a:p>
            <a:pPr marL="0" indent="0" defTabSz="15240" algn="l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Location </a:t>
            </a:r>
            <a:endParaRPr lang="ko-KR" altLang="en-US" dirty="0" smtClean="0" sz="1200"/>
          </a:p>
          <a:p>
            <a:pPr marL="0" indent="0" defTabSz="15240" algn="l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Batch or Script </a:t>
            </a:r>
            <a:endParaRPr lang="ko-KR" altLang="en-US" dirty="0" smtClean="0" sz="1200"/>
          </a:p>
        </p:txBody>
      </p:sp>
      <p:sp>
        <p:nvSpPr>
          <p:cNvPr id="899" name="Rect 3"/>
          <p:cNvSpPr>
            <a:spLocks noGrp="1" noChangeArrowheads="1"/>
          </p:cNvSpPr>
          <p:nvPr/>
        </p:nvSpPr>
        <p:spPr>
          <a:xfrm rot="0">
            <a:off x="1993265" y="4199890"/>
            <a:ext cx="3527425" cy="399923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Contact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Pager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Name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Name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Mobile No. </a:t>
            </a:r>
            <a:endParaRPr lang="ko-KR" altLang="en-US" dirty="0" smtClean="0" sz="1200" u="sng"/>
          </a:p>
          <a:p>
            <a:pPr marL="0" indent="0" defTabSz="15240" algn="l">
              <a:lnSpc>
                <a:spcPts val="9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Space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Name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Required </a:t>
            </a:r>
            <a:endParaRPr lang="ko-KR" altLang="en-US" dirty="0" smtClean="0" sz="1200" u="sng"/>
          </a:p>
          <a:p>
            <a:pPr marL="0" indent="0" defTabSz="1524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Space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Name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Required </a:t>
            </a:r>
            <a:endParaRPr lang="ko-KR" altLang="en-US" dirty="0" smtClean="0" sz="1200"/>
          </a:p>
          <a:p>
            <a:pPr marL="0" indent="0" defTabSz="1524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Data to be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Location of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Data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Mode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Migrated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Server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Migration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Migration </a:t>
            </a:r>
            <a:endParaRPr lang="ko-KR" altLang="en-US" dirty="0" smtClean="0" sz="1200" u="sng"/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9975" y="4243070"/>
            <a:ext cx="5632450" cy="2834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2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9975" y="7074535"/>
            <a:ext cx="5632450" cy="177101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implementation plan, Implementation Schedule section records .details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such as location and duration of implementation. The Resource List section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has a list of the resources and their contact numbers. The plan has details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server and clients in the Components of Installation section. Finally,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 also contains data migration details.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b.							Training Plan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Preparing a training plan is one of the tasks of implementation. The training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 contains details of the participants to be trained. It also mentions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focus area arid .the audience for die training session. Training schedule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containing the training venue, training name, start date and end date is a part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training plan. The plan conveys budgetary details and the roles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responsibilities of participants as well as the faculty. A training plan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displayed in Table 12.2. The plan has details of the focus areas of training,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courses identified for training, and training schedules. Roles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responsibilities of trainer are also included in the training plan.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Table 12.2: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Training Plan </a:t>
            </a:r>
            <a:endParaRPr lang="ko-KR" altLang="en-US" dirty="0" smtClean="0" sz="1200" i="1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Training Plan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1) Focus Areas for Training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Serial No.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Focus Area </a:t>
            </a:r>
            <a:endParaRPr lang="ko-KR" altLang="en-US" dirty="0" smtClean="0" sz="1200"/>
          </a:p>
          <a:p>
            <a:pPr marL="0" indent="0" defTabSz="15240" algn="l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2) Training Courses </a:t>
            </a:r>
            <a:endParaRPr lang="ko-KR" altLang="en-US" dirty="0" smtClean="0" sz="1200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Serial No. </a:t>
            </a:r>
            <a:endParaRPr lang="ko-KR" altLang="en-US" dirty="0" smtClean="0" sz="1200"/>
          </a:p>
          <a:p>
            <a:pPr marL="0" indent="0" defTabSz="15240" algn="l">
              <a:lnSpc>
                <a:spcPts val="6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3) Training Schedule </a:t>
            </a:r>
            <a:endParaRPr lang="ko-KR" altLang="en-US" dirty="0" smtClean="0" sz="1200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Serial No. </a:t>
            </a:r>
            <a:endParaRPr lang="ko-KR" altLang="en-US" dirty="0" smtClean="0" sz="1200"/>
          </a:p>
          <a:p>
            <a:pPr marL="0" indent="0" defTabSz="15240" algn="l">
              <a:lnSpc>
                <a:spcPts val="4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4) Roles and Responsibilities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Member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Role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Back-up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Responsibilities </a:t>
            </a:r>
            <a:endParaRPr lang="ko-KR" altLang="en-US" dirty="0" smtClean="0" sz="1200"/>
          </a:p>
          <a:p>
            <a:pPr marL="0" indent="0" defTabSz="15240" algn="l">
              <a:lnSpc>
                <a:spcPts val="5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406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902" name="Rect 3"/>
          <p:cNvSpPr>
            <a:spLocks noGrp="1" noChangeArrowheads="1"/>
          </p:cNvSpPr>
          <p:nvPr/>
        </p:nvSpPr>
        <p:spPr>
          <a:xfrm rot="0">
            <a:off x="5870575" y="5782310"/>
            <a:ext cx="729615" cy="1701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Number of </a:t>
            </a:r>
            <a:endParaRPr lang="ko-KR" altLang="en-US" dirty="0" smtClean="0" sz="1200"/>
          </a:p>
        </p:txBody>
      </p:sp>
      <p:sp>
        <p:nvSpPr>
          <p:cNvPr id="903" name="Rect 3"/>
          <p:cNvSpPr>
            <a:spLocks noGrp="1" noChangeArrowheads="1"/>
          </p:cNvSpPr>
          <p:nvPr/>
        </p:nvSpPr>
        <p:spPr>
          <a:xfrm rot="0">
            <a:off x="2853055" y="5870575"/>
            <a:ext cx="3612515" cy="146621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Duration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Category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Faculty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Details </a:t>
            </a:r>
            <a:endParaRPr lang="ko-KR" altLang="en-US" dirty="0" smtClean="0" sz="1200"/>
          </a:p>
          <a:p>
            <a:pPr marL="0" indent="0" defTabSz="15240" algn="l">
              <a:lnSpc>
                <a:spcPts val="8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Code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Start Date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End Date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Venue </a:t>
            </a:r>
            <a:endParaRPr lang="ko-KR" altLang="en-US" dirty="0" smtClean="0" sz="1200"/>
          </a:p>
        </p:txBody>
      </p:sp>
      <p:sp>
        <p:nvSpPr>
          <p:cNvPr id="904" name="Rect 3"/>
          <p:cNvSpPr>
            <a:spLocks noGrp="1" noChangeArrowheads="1"/>
          </p:cNvSpPr>
          <p:nvPr/>
        </p:nvSpPr>
        <p:spPr>
          <a:xfrm rot="0">
            <a:off x="2124710" y="5782310"/>
            <a:ext cx="4499610" cy="164274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Course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Title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participants </a:t>
            </a:r>
            <a:endParaRPr lang="ko-KR" altLang="en-US" dirty="0" smtClean="0" sz="1200" u="sng"/>
          </a:p>
          <a:p>
            <a:pPr marL="0" indent="0" defTabSz="15240" algn="l">
              <a:lnSpc>
                <a:spcPts val="7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Course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Title </a:t>
            </a:r>
            <a:endParaRPr lang="ko-KR" altLang="en-US" dirty="0" smtClean="0" sz="1200"/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9015" y="3191510"/>
            <a:ext cx="5754370" cy="111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7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015" y="4300855"/>
            <a:ext cx="5754370" cy="18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7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015" y="4843145"/>
            <a:ext cx="5754370" cy="36004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7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9015" y="5739130"/>
            <a:ext cx="5754370" cy="18605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7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63110" y="5922010"/>
            <a:ext cx="2200275" cy="36004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7" name="Picture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9015" y="6285230"/>
            <a:ext cx="701040" cy="18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7" name="Picture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6880" y="6285230"/>
            <a:ext cx="1386840" cy="18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7" name="Picture 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93720" y="6285230"/>
            <a:ext cx="3669665" cy="18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c.								Acceptance Plan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purpose of an acceptance plan is to determine the details of acceptance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testing. The plan contains details such as the order of testing of functions,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location, date, and duration of testing. Details of participating members,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coordinators, and users are also mentioned in the plan. The acceptance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lists the procedure for bug fixing, version control, and verification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validation details. Procedure for the creation of acceptance test cases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setting up software and hardware environment is also mentioned in the plan.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acceptance plan in Table 12.3 contains details of the acceptance schedule,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acceptance criteria, list of resources, and a bug report form.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Table12.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3: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Acceptance Plan </a:t>
            </a:r>
            <a:endParaRPr lang="ko-KR" altLang="en-US" dirty="0" smtClean="0" sz="1200" i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Acceptance Plan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1) Schedule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Serial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No.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2) Acceptance Criteria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Serial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Item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No.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Name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3) Resource List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Serial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No.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Name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4) Bug Reporting Procedure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Serial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No. </a:t>
            </a:r>
            <a:endParaRPr lang="ko-KR" altLang="en-US" dirty="0" smtClean="0" sz="1200" u="sng"/>
          </a:p>
          <a:p>
            <a:pPr marL="0" indent="0" defTabSz="15240" algn="l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d.							System Support Plan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implementation team prepares the system support plan either during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before product installation. The system support plan contains details of how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system will be supported after it is implemented. Typically, the support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 has a warranty clause. The warranty clause usually lasts for a year.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warranty covers details of people in the support activities, details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agreement, the response time, and support details.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Implementation Activities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the prerequisites are in place, implementation activities begin in right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earnest. Now, all the plans created for implementation are put into practice.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Implementation activities include acceptance testing, user and operator training, </a:t>
            </a:r>
            <a:endParaRPr lang="ko-KR" altLang="en-US" dirty="0" smtClean="0" sz="1200"/>
          </a:p>
          <a:p>
            <a:pPr marL="0" indent="0" defTabSz="1524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407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907" name="Rect 3"/>
          <p:cNvSpPr>
            <a:spLocks noGrp="1" noChangeArrowheads="1"/>
          </p:cNvSpPr>
          <p:nvPr/>
        </p:nvSpPr>
        <p:spPr>
          <a:xfrm rot="0">
            <a:off x="4931410" y="3773170"/>
            <a:ext cx="629285" cy="3448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Resource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Name </a:t>
            </a:r>
            <a:endParaRPr lang="ko-KR" altLang="en-US" dirty="0" smtClean="0" sz="1200" u="sng"/>
          </a:p>
        </p:txBody>
      </p:sp>
      <p:sp>
        <p:nvSpPr>
          <p:cNvPr id="908" name="Rect 3"/>
          <p:cNvSpPr>
            <a:spLocks noGrp="1" noChangeArrowheads="1"/>
          </p:cNvSpPr>
          <p:nvPr/>
        </p:nvSpPr>
        <p:spPr>
          <a:xfrm rot="0">
            <a:off x="3325495" y="3862070"/>
            <a:ext cx="3408680" cy="167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To Date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Days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Documentation </a:t>
            </a:r>
            <a:endParaRPr lang="ko-KR" altLang="en-US" dirty="0" smtClean="0" sz="1200"/>
          </a:p>
        </p:txBody>
      </p:sp>
      <p:sp>
        <p:nvSpPr>
          <p:cNvPr id="909" name="Rect 3"/>
          <p:cNvSpPr>
            <a:spLocks noGrp="1" noChangeArrowheads="1"/>
          </p:cNvSpPr>
          <p:nvPr/>
        </p:nvSpPr>
        <p:spPr>
          <a:xfrm rot="0">
            <a:off x="2584450" y="3773170"/>
            <a:ext cx="3408680" cy="250571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From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Date </a:t>
            </a:r>
            <a:endParaRPr lang="ko-KR" altLang="en-US" dirty="0" smtClean="0" sz="1200" u="sng"/>
          </a:p>
          <a:p>
            <a:pPr marL="0" indent="0" defTabSz="15240" algn="l">
              <a:lnSpc>
                <a:spcPts val="14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Reported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Report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Closure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Assigned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by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Date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Date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</a:t>
            </a:r>
            <a:r>
              <a:rPr lang="en-US" altLang="ko-KR" dirty="0" smtClean="0" sz="1200" u="sng">
                <a:solidFill>
                  <a:srgbClr val="000000"/>
                </a:solidFill>
                <a:latin typeface="Times New Roman"/>
                <a:ea typeface="Times New Roman"/>
              </a:rPr>
              <a:t>To </a:t>
            </a:r>
            <a:endParaRPr lang="ko-KR" altLang="en-US" dirty="0" smtClean="0" sz="1200" u="sng"/>
          </a:p>
        </p:txBody>
      </p:sp>
      <p:sp>
        <p:nvSpPr>
          <p:cNvPr id="910" name="Rect 3"/>
          <p:cNvSpPr>
            <a:spLocks noGrp="1" noChangeArrowheads="1"/>
          </p:cNvSpPr>
          <p:nvPr/>
        </p:nvSpPr>
        <p:spPr>
          <a:xfrm rot="0">
            <a:off x="1791970" y="3862070"/>
            <a:ext cx="4947920" cy="232854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Module </a:t>
            </a:r>
            <a:endParaRPr lang="ko-KR" altLang="en-US" dirty="0" smtClean="0" sz="1200"/>
          </a:p>
          <a:p>
            <a:pPr marL="0" indent="0" defTabSz="15240" algn="l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Acceptance Criterion </a:t>
            </a:r>
            <a:endParaRPr lang="ko-KR" altLang="en-US" dirty="0" smtClean="0" sz="1200"/>
          </a:p>
          <a:p>
            <a:pPr marL="0" indent="0" defTabSz="15240" algn="l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E-mail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Telephone/Pager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Key Resource (Y/N) </a:t>
            </a:r>
            <a:endParaRPr lang="ko-KR" altLang="en-US" dirty="0" smtClean="0" sz="1200"/>
          </a:p>
          <a:p>
            <a:pPr marL="0" indent="0" defTabSz="15240" algn="l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Module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Bug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Fixed On </a:t>
            </a:r>
            <a:endParaRPr lang="ko-KR" altLang="en-US" dirty="0" smtClean="0" sz="1200"/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data migration, installation and configuration, product sign-off, product wind-up,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post mortem, and product delivery.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User Acceptance Testing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must have heard the proverb, "the proof of the pudding lies in the eating.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applies for software product also. The success of the software product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depends on how the user responds to the product. One of the important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implementation activities is user acceptance. This aims at ensuring that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is working according to the user requirements. UAT is done to ensure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the desired product design matches the actual product design.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UAT is the final testing performed by the end user after using the product over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limited period me. As part of the implementation process,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 prepares the User Acceptance Test plan. The UAT plan is the last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stage of the testing process where the user tests the product. The user tests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and identifies whether it is acceptable or not.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Ideally, UAT is conducted in the same environment as the one in which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is designed. UAT plan consists of the activities to be conducted,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functions to be tested, the time, and environment in which software will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tested. Often test cases are attached with the plan. The user validates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based on the test cases.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executable product is installed in the test environment and configured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use. Then the user executes the test supplied. r the user tests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product, the implementation team takes care of the bugs or items identified by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user. The bug fixing and closing of issues continue iteratively until 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problems are solved. The software product is then ready for use. The user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representative uses a signoff on the prescribed format to indicate satisfaction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the product. This marks end of the development activity. The final bug-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free version is delivered to the user.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Training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familiarize the users with the new system, you need to train them. Apart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the users, there are the operators who also need to be trained to handle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system. Training for both the users and operators has separate goals.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Training sessions aim at providing the participants with specific skills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required in handling the new system. Training aids used are documents, icons,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on1ine helps, and demonstrations or classroom sessions. The user training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focuses on major m functions and the users' need to gain access to them. Some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activities that a user might need to perform are simulating activities,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analyzing data, drawing graphs, and searching for information. The user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trained on navigation skills, information searching skills, and security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functions. The users are trained on the differences between the old and new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to familiarize them with the differences. 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408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operator training focuses on the support functions of the system.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support functions include granting user access, granting file access, recovering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damaged files, installing new devices and software, and making backups.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Therefore, the operators' training focuses on two function areas. First,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operators learn to run the system, and second they learn to support the users.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Another important approach to training is documentation. Documentation can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in the form of user manuals and guides. The use of documentation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training will depend on the target audience. Therefore, you need to ensure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your development team does not neglect training and documentation. This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should be planned and tracked from the project start as soon as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analysis is complete. You also need to ensure that training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documentation for users and operators is updated periodically.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Data Migration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 times, the user might want to transfer data from the old system to the new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during implementation. The implementation team migrates data from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old system to the new system. This task can be automated by using scripts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tools. Data migration is an important activity. As a project manager, you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need to ensure that all data is successfully migrated. At times, data migration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involves a large amount of data from heterogeneous sources. This entails lot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work, which might be beyond the handling capacity of the implementation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team. Typically, in such situations, data migration activity is subcontracted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external agency. If the data is in the form of documents, data entry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operators could also be hired. Although the activity is subcontracted, as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manager, you need to plan and monitor its progress continuously.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Installation and Configuration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make the system available to end users, the implementation team needs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install and configure the system. This involves making the system run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prepare it for actual work. The implementation team does this by deploying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system on user machines. During installation, the files, components,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executables are copied to the user machine.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Configuration is the act of making necessary changes in the system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parameters that are specific for target users. This activity is performed along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installation. Installation and configuration activity can be automated by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using many tools. You can perform installation and configuration at multiple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locations by using tools. These tools create installable disks that can be used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install and configure. This enhances the productivity of the implementation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to a great extent.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 times, the project manager might need to outsource the installation activity.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Then great care needs to be taken to ensure that correct versions are installed.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 times, Web-based automatic installation facilities are used to simplify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 further. At times, the implementation team might need to install the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409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processes interact with each other and with the processes in the other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knowledge areas as well. Each process may involve effort from one or more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individuals or groups of individuals, based on the needs of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7.							Project Communications Management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Communications Management includes the processes required to ensure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timely and appropriate generation, collection, dissemination, storage, and ultimate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disposition of project information. It provides the critical links among people,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ideas, and information that are necessary for success. Everyone involved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must be prepared to send and receive communications, and must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understand how the communications in which they are involved as individuals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affect the project as a whole.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Major processes 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Communications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Planning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—determining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communications needs of the stakeholders: who needs what information,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they will need it, and how it will be given to them.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Information Distribution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—making needed information available to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stakeholders in a timely manner.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Performance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Reporting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—collecting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disseminating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information. This includes status reporting, progress measurement,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forecasting.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Administrative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Closure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—generating,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gathering,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disseminating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to formalize a phase or project completion.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processes interact with each other and with the processes in the other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knowledge areas as well. Each process may involve effort from one or more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individuals or groups of individuals, based on the needs of the project. Each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 generally occurs at least once in every project phase.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Communicating is a broader subject and involves a substantial body of knowledge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is not unique to the project context. For example: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Sender-receiver models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—feedback loops, barriers to communications, etc.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Choice of media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—when to communicate in writing versus when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communicate orally, when to write an informal memo versus when to write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formal report, etc.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Writing style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—active versus passive voice, sentence structure, word choice,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etc.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Presentation techniques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—body language, design of visual aids, etc.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Meeting management techniques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—preparing an agenda, dealing with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conflict, etc.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at multiple locations simultaneously. The team prepares separate plans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each location. The implementation team also configures the installed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Product Sign-Off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 the end of acceptance testing, the user-representative gives the sign-off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form of an acceptance letter. This marks the formal end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implementation phase. This means that all issues raised during the acceptance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testing are solved and closed. As a project manager, you need to ensure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contractual obligations with the user are fulfilled. You need to verify that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client accepts all documents and deliverables as mentioned in the contract.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also ensure that the sign-off is according to defined guidelines and is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form of an acceptance letter.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Wind-Up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wind-up marks the formal closure of the development phase. This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activity begins after obtaining a sign-off from the user. The key activities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performed during project wind-up are analyzing what went wrong and what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could have been better. Major learning from the project is summarized at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end of the project. Certain completion criteria are formalized at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start. These criteria prevent the project from dragging on endlessly. Certain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are performed to ensure that the project ends on time.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Monitoring deliverables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Monitoring progress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Controlling change requests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Monitoring work yet to be done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Usually a senior project manager supervises the project-wind up activities.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project wind-up, you need to gather feedback both internally as well 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the client. The various wind-up activities performed during project end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include obtaining client feedback of the project. You also need to update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close the project plan. Another activity is updating project-related statistics 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end for resource estimation. You can determine the level of success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based on the quality of the delivered system and the level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satisfaction of all concerned.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project wind up, the project manager also plans for the allocation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staff. The deliverables list is checked to ensure that 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are met. The project manager also verifies the financial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completion of the project. A contract is also drawn to deal with the problems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later for a defined period under a warranty. The project is evaluated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adherence to schedule, budget, technical goals, and client and project team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satisfaction.  </a:t>
            </a:r>
            <a:endParaRPr lang="ko-KR" altLang="en-US" dirty="0" smtClean="0" sz="1200"/>
          </a:p>
          <a:p>
            <a:pPr marL="0" indent="0" defTabSz="15240" algn="l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410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Another important project-end activity is data collection. Data accumulated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the project is collected and organized after completion. This data helps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resource estimation and quality assurance of future projects. The data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collected regarding the actual cost per task, cost overrun and under-run per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task, unplanned tasks, and planned task that were not required are estimated.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Data about software change requests and bug statistics is also noted.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performance of the project team is also evaluated at the end of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team members are evaluated in terms of their ability to accomplish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tasks. The time taken, the quality achieved, and the adherence to cost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schedule is also noted. The team members are also evaluated based 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their innovative approach to accomplishing a task. The ability of the team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member to work as a team, communicate, and support each other is also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judged. The team members are also asked to evaluate themselves in terms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their strengths and weaknesses.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Post Mortem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post mortem activities involve collecting valuable information at the end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project. The knowledge gained from the project is documented for use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by other projects. Similarly, the recommendations for enhancements are also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documented. You also need to submit project- related items, hard copies,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files to the project library. Usually, post mortem activities are conducted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among the team members. The team members exchange feedback about each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other regarding interpersonal communication and work processes within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Finally, the project manager prepares a project closedown report. This report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contains suggestions on what should be done to improve software quality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next project. This report contains details of what the team has failed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 and the lessons learned from the project. This report will help detect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eliminate long-term problems. The project closedown report contains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following details: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Description of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Success assessment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Schedule, budget, and technical details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Problems while implementing solutions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Data updates regarding cost estimation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viii.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Product Delivery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delivery marks the last leg of implementation. In this phase,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packaged software, documentation, and other items mentioned in the contract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passed on to the maintenance team. As a project manager, you need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ensure the smooth transfer of knowledge from the development team to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team. The maintenance activities are discussed in detail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next section. 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411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12.2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Software Maintenance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According to surveys, changeability is one of the most important attributes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complex, multifunction software systems. This calls for continuous adjustments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software to suit the changing environment. While changes are inevitable, it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not always possible to create products foreseeing the changes. Therefore,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needs to be changed according to the changing scenario. You might need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upgrade the software product based on new system requirements or remove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redundant functionality. The need for a change brings software maintenance into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picture. Maintenance activities can either be in-house or outsourced..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case of in-house maintenance, the development team performs the maintenance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activities. On the other hand, an independent maintenance team performs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outsourced maintenance activities.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maintenance deals with the sustenance of a piece of software after it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released. Maintenance activity is needed when errors are detected after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product is released. Changing requirements of the software product also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 maintenance activity to cater to the changes.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Maintenance activity assumes greater importance for a project manager. This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because managing software maintenance is more challenging than managing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development. Consider an example. You are maintaining a banking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operation. A small Program change is introduced as part of the maintenance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activity. Suppose this change results in an incorrect interest calculation. You can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well imagine the kind of confusion this error will create, not to mention the loss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client faith and goodwill in the bank. Therefore, as a project manager, you need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extra cautious while managing a maintenance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Types of Maintenance Activities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is an important phase in SDLC: The need for maintenance activities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has increased with the increase in software packages. Maintenance activities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include correction and prevention of defects, enhancements to incorporate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changing needs, and porting of applications and adaptability. The changing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hardware and software scenarios have increased the demand for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maintenance. Today, in the entire SDLC of a software application,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effort is about 80 percent and the development effort is only 20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percent.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four types of maintenance activities: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Corrective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Adaptive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Perfective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Preventive </a:t>
            </a:r>
            <a:endParaRPr lang="ko-KR" altLang="en-US" dirty="0" smtClean="0" sz="1200"/>
          </a:p>
          <a:p>
            <a:pPr marL="0" indent="0" defTabSz="1524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412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Corrective maintenance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is about fixing bugs. This takes approximately 17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percent of the maintenance time. During corrective maintenance, the existing code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used to correct the fault that causes the code to deviate from its documented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requirements. Here, the focus is on fixing defects.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During adaptive maintenance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, the existing code is changed to adapt the new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features and functionality. These new features are usually part of a new release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code. This change normally takes 18 percent of the maintenance time.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Perfective maintenance improves the maintainability of the code. During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activity, the code is restructured to make it easily understood and to remove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ambiguities. The enhancement of code occupies 60 percent of the maintenance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time.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Preventive maintenance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is undertaken to protect the code against failure. Here,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focus is on adhering to coding standards and reduce the chances of code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failure. Preventive maintenance .activity takes around 5 percent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time.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above list of maintenance activities, you can see that out of total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effort, only 20 percent is spent on corrective maintenance and 80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percent on the rest. This refutes the popular belief that maintenance activities is 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about fixing mistakes.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Maintenance Activities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perform maintenance activities, the maintenance team needs to acquire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business and technical knowledge of the client systems. The maintenance process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usually divided into three phases.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Initiation Phase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Preparation Phase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Execution Phase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Initiation Phase 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initiation phase starts with the commencement of maintenance activities. It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primarily a knowledge acquisition phase. During this phase, the maintenance team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takes over the system from the development team. The maintenance team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familiarizes itself with the ways and functioning of the system. This is essentially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phase of knowledge transfer from the development team to the maintenance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team. The major activities of the initiation phase are baseline assessment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operating procedures. During baseline assessment, the interfacing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communication methods between the development and maintenance teams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defined. The user-coordinator from the user side and the information technology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help from the maintenance team are identified. During this phase, the plan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acquiring the systems knowledge is also finalized.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the operating procedures activities, the maintenance team understands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application and the functionality involved in the maintenance task. The </a:t>
            </a:r>
            <a:endParaRPr lang="ko-KR" altLang="en-US" dirty="0" smtClean="0" sz="1200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413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team reviews the current operating procedures of the system.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also obtains details about the environment set up, deployment of software,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resource allocation process, and priority settings. Other' activities such as root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cause analysis, work assignment to the development teams, and updating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documentation procedures is also done. The maintenance team refers to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problem management procedures, on-call or escalation procedures;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operational process for handling: faults. It also makes decisions based on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severity of the faults, application criticality, and infrastructure issues.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maintenance team finalizes procedures for transferring support work from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team. The maintenance team members are initiated to hands-on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exposure of the systems. The maintenance team finalizes the quality systems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standards and guidelines to be followed.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Preparation Phase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preparation phase begins after the initiation phase. During this phase,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team sets up the administrative and support procedures needed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activities. In this phase, the environment is set up and hardware,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software, and network are made ready for operation. All the procedures decided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finalized during the initiation phase are put into practice in this phase.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According to the documentation procedures finalized in the initiation phase,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latest documentation is kept in the library. During this phase, bug reporting,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problem solving, and other support methodologies are established. The security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measures are also put in place and practiced during this phase.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Execution Phase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execution phase follows the preparation phase. In this phase, the maintenance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starts executing the maintenance activities after the preparation in the earlier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phase. During this phase, the maintenance team is in close touch with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team for a small period of time. Such communication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recommended to ensure better coordination.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Maintenance Curve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activity begins after product implementation. The effort spent 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varies over a period of time. Normally, maintenance effort is very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high immediately after implementation. The system faces numerous changes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this time. The changes could be in the form of bugs, changes in network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environment, or problems caused by user mishandling. During this time, the effort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spent on maintenance activities is very high. With time, the system stabilizes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activities also slowdown. During this period, the users are more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less satisfied with the system. The system also runs smoothly without requiring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any major changes. Therefore, maintenance activity is at its lowest during this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phase.  </a:t>
            </a:r>
            <a:endParaRPr lang="ko-KR" altLang="en-US" dirty="0" smtClean="0" sz="1200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414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3670" y="3542030"/>
            <a:ext cx="4925060" cy="36601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over a period of time, business processes change and the system also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depreciates. During this period, major changes start coming in. The changes are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form of enhancements and additions of new systems or modules.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changes take place continuously to keep the system up-to-date with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changing needs and requirements. Maintenance activities are also at a maximum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this phase.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soon the system becomes obsolete and is phased out. Along with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phase- out, maintenance activities also come to an end.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12.1 shows the variation of maintenance activity with time. In the curve,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effort is very high during the initial phase. Then the maintenance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effort stabilize during the maturity phase. Finally, the maintenance effort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increases sharply just before system phase out. The system is phased out to pave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way for new systems.  </a:t>
            </a:r>
            <a:endParaRPr lang="ko-KR" altLang="en-US" dirty="0" smtClean="0" sz="1200"/>
          </a:p>
          <a:p>
            <a:pPr marL="0" indent="0" defTabSz="15240" algn="l">
              <a:lnSpc>
                <a:spcPts val="29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12.1: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Maintenance Curve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Maintenance Process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certain prerequisites that you need to follow before beginning with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process. All documentation needs to be complete and up-to-date. 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existing items need to be configured, and the latest copy of the code should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available. The hardware, software, and network environment for testing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should be made available. Before beginning with the maintenance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process, the maintenance team is identified. The user representative from the user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side is identified and the maintenance team is constituted. The maintenance team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415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consists of the head of IT, the project coordinator, and team members.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project 1anager is the single point contact between the user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representative and the maintenance team. The project manager categorizes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type of maintenance activity to be performed based on specifications.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 ensures proper communication between all the entities 1volved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activity. To ensure that the maintenance process runs smoothly, there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a thorough checking of all deliverables. Maintenance activity is the most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critical because the system is running and already in place. Therefore,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 needs to ensure that no error arises during the maintenance process.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common approach followed in the maintenance process is as follows. After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user makes a request for change, the maintenance team performs an impact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analysis. Then the team plans for the system release. The system goes through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changes, coding, and testing. Finally, the system is released.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activities undertaken are corrective maintenance, adaptive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maintenance, perfective maintenance, and preventive maintenance.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Corrective Maintenance Process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corrective maintenance process begins with the user representative reporting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bugs to the project coordinator by using the problem report form.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coordinator analyzes the problem and assigns the problem to one of the team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members for corrective action. If the bug fixing leads to any changes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system, the change is carried out based on the change request process. The team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member requests the SCM team to check out the item to be modified. Then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bugs are fixed and tested in the test environment. After this, the user acceptance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carried out for the successful completion of the corrective maintenance process.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Finally, the SCM team releases the modified item. All related documents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modified to reflect the changes and the project coordinator closes the problem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report.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Adaptive Maintenance Process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adaptive maintenance process, changes are made to the system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accommodate changes in its external environment. Adaptive maintenance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includes work related to enhancing software functionality. During this process,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certain system changes, additions, insertions, deletions, and modifications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included to meet the evolving needs of the user and the environment. At times,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original environment of the software product might change. For example, there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might be changes in operating system, business rules, and external product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characteristics. Adaptive maintenance refers to modifications that adapt to these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changes. The project coordinator plans the changes to be made. The detail plan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the quality goals are defined for the changes. The team is formed based on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quantum of work. The change request procedure is followed to carry out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changes. Finally, the changes are deployed based on a deployment strategy.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Perfective Maintenance Process  </a:t>
            </a:r>
            <a:endParaRPr lang="ko-KR" altLang="en-US" dirty="0" smtClean="0" sz="1200" b="1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416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Perfective maintenance refers to enhancements that make the product better,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faster, smaller, better documented, better structured with more functions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reports. It includes all efforts to improve the quality of software. Perfective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extends the software beyond its original functional requirements.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perfective maintenance, the user or the system personnel initiates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changes to the system. The initiator raises the change request to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coordinator. The changes could be a result of enhancements of new functionality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existing system.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tracking-the changes, an impact analysis is done and a detail plan is made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carry out the changes. Based on the amount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of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changes, a dedicated member or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works on the changes. The testing is done in the testing environment-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changes are implemented in the system based on the deployment strategy.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Preventive Maintenance Process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Preventive maintenance activities make changes to software programs so that they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be more easily corrected, adapted, and enhanced. During the preventive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process, the project coordinator identifies the potential risks.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Recommendations are made to the management for approval of the maintenance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actions. The project coordinator prepares the project detail plan for carrying out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changes. The preventive maintenance team is formed based on the quantum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work. The team implements the change based on the request procedure. Finally,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deployment happens based on the deployment strategy.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maintenance process begins when the user initiates a request for a change.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process ends when the system changes are tested and the change is released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operation. In between, there are many activities that are coordinated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planned using change management.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Reengineering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Reengineering is a process of abstraction of a new system from an old system.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Reengineering is the modification and evolution of software product to meet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constantly changing business requirements. Failure to reengineer can prevent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from remaining competitive and persistent. This is because every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faces the risk of being phased out sooner than they were earlier. Therefore,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need to develop systems that support multiple platforms and are open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modifications and changes. Here, the role of reengineering comes into play.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Reengineering comprises reverse engineering and forward engineering.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Reverse Engineering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Reverse engineering is a process of recovering the design of the running system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the source code. Reverse engineering involves analyzing a software system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achieve two objectives. First, reverse engineering helps to identify the system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components and their Interactions. Second, it helps make representations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on a different, higher level of abstraction. 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417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Suppose, you want to retrieve the design or a product whose design document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not available. You can recover the design by working backwards on the product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the source code to the design requirements. At times, you might need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reengineer programs developed many years back. The specifications of such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programs are either unclear or was not developed at all. In such a situation, you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 reverse engineering to analyze the program at a higher level of abstraction.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Therefore, you perform reverse engineering to add a significant functionality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old program. You can also use it to make the system cost-effective and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adopt new technologies.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Certain prerequisites are necessary for reverse engineering. The existing system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should be in a running condition. The latest source code should be available.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reverse engineering, the reverse engineering team gathers information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about the source code and the design and specifications documents. They also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obtain information about the knowledge and experience of the developer. Then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team studies the existing code and the existing documents. Then they create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draft document from the existing code. The team discusses with the users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modifies the draft document based on the discussions.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perform requirement reengineering, the team first prepares a prototype. After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this, it provides the demo of the prototype to the users. Then the system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 specification document is modified based on the discussions.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obtains approval from the users on the requirements.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During design reengineering, the team studies the existing data model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new requirements. Then they map the requirements with the existing data model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conduct gap analysis. After this, they modify the data model based on the gap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analysis. The team studies the behavior of the existing programs and prepares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program specifications based on the behavior and the existing code. Then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unwanted functionality is removed from the program specifications. The program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then modified based on the new requirements.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construction reengineering, the team comments on the unwanted code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the programs. Then they add remarks in the filtered code, and modify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programs based on the new functionality. Finally, the team tests the reengineering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process. Testing involves preparing the unit level test cases, the test code,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fixing the defects. Then the code for integration testing is released. The various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testing methodologies followed are conducting integration testing, functional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testing, independent testing, user acceptance testing, and releasing the code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deployment.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Reverse engineering helps understand the processing of the system, understand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data, and eliminate dead code, bad coupling, and no documentation. It also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reduces the maintenance efforts. The tools used for reverse engineering are Rigi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Refine Language Tools, static analyzer, and test editor. 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418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2410" y="3450590"/>
            <a:ext cx="4575175" cy="192595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Forward Engineering 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Forward engineering is the process of building a new program from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and design specifications of an old program. During forward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engineering, old design information is recovered from existing software and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used to reconstitute the existing system. In the process, the quality of the existing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is enhanced and new functions are added. Therefore, forward engineering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moves from a high-level abstraction and design to a low-level implementation.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Forward engineering is used to improve the overall performance of the system.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12.2 displays the reengineering process.  </a:t>
            </a:r>
            <a:endParaRPr lang="ko-KR" altLang="en-US" dirty="0" smtClean="0" sz="1200"/>
          </a:p>
          <a:p>
            <a:pPr marL="0" indent="0" defTabSz="15240" algn="l">
              <a:lnSpc>
                <a:spcPts val="8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Abstraction </a:t>
            </a:r>
            <a:endParaRPr lang="ko-KR" altLang="en-US" dirty="0" smtClean="0" sz="1200"/>
          </a:p>
          <a:p>
            <a:pPr marL="0" indent="0" defTabSz="1524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Reverse Engineer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Forward Engineer </a:t>
            </a:r>
            <a:endParaRPr lang="ko-KR" altLang="en-US" dirty="0" smtClean="0" sz="1200"/>
          </a:p>
          <a:p>
            <a:pPr marL="0" indent="0" defTabSz="15240"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Existing System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Proposed System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Figure 12.2: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 Reengineering Process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Maintenance: Best Practices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addition to the maintenance process, there are some maintenance best practices.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process is successful if the testing and production environment are the same.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Version control is strictly implemented using version control tools, such as VSS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PVCS. You need to check that the deployment strategy is clearly defined and tested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documentation is kept up-to-date.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members of the maintenance team management should be rotated in different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business areas to enhance efficiency. It is very essential to identify backups of the key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personnel. There should be a balance between the new development and problem fixing.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Ensure proper training, and use the latest technology. Knowledge sharing sessions also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help in improving communication within the team. There should be an online help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facility for the maintenance team, and helpdesk tools should be available to track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problems. Periodic causal analysis of the nature of problems and corrective action need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conducted. To ensure successful maintenance process, you need to conduct periodic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reviews and monitor the quality goals of the team. 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419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8.							Project Risk management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Risk management is the systematic process of identifying, analyzing,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responding to project risk. It includes maximizing the probability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consequences of positive events and minimizing the probability and consequences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adverse events to project objectives.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Risk Management Planning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—deciding how to approach and plan the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activities for a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Risk Identification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—determining which risks might affect the project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documenting their characteristics.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Qualitative Risk Analysis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—performing a qualitative analysis of risks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conditions to prioritize their effects on project objectives.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Quantitative Risk Analysis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—measuring the probability and consequences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risks and estimating their implications for project objectives.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Risk Response Planning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—developing procedures and techniques to enhance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opportunities and reduce threats to the project’s objectives.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Risk Monitoring and Control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—monitoring residual risks, identifying new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risks, executing risk reduction plans, and evaluating their effectiveness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throughout the project life cycle.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processes interact with each other and with the processes in the other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knowledge areas. Each process generally occurs at least once in every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9.							Project Procurement Management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Procurement Management includes the processes required to acquire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goods and services, to attain project scope, from outside the performing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organization. For simplicity, goods and services, whether one or many, will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generally be referred to as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produc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overview of the major processes includes: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Procurement Planning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—determining what to procure and when.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Solicitation Planning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—documenting product requirements and identifying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potential sources.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Solicitation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—obtaining quotations, bids, offers, or proposals, as appropriate.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Source Selection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—choosing from among potential sellers.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Contract Administration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—managing the relationship with the seller.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Contract Closeout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—completion and settlement of the contract, including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resolution of any open items.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processes interact with each other and with the processes in the other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knowledge areas as well. Each process may involve effort from one or more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individuals or groups of individuals, based on the needs of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Project Procurement Management is discussed from the perspective of the buyer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in the buyer-seller relationshi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p. The buyer-seller relationship can exist at many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levels on one project. Depending on the application area, the seller may be called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subcontracto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r,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vendo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r, or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supplie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seller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will typically manage its work as a project. In such cases: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buyer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becomes the customer, and is thus a key stakeholder for the seller.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The seller’s project management team must be concerned with all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processes of project management, not just with those of this knowledge area.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The terms and conditions of the contract become a key input to many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seller’s processes. The contract may actually contain the input (e.g., major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deliverables, key milestones, cost objectives), or it may limit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team’s options (e.g., buyer approval of staffing decisions is often required 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projects). </a:t>
            </a:r>
            <a:endParaRPr lang="ko-KR" altLang="en-US" dirty="0" smtClean="0" sz="1200"/>
          </a:p>
          <a:p>
            <a:pPr marL="0" indent="0" defTabSz="15240" algn="l">
              <a:lnSpc>
                <a:spcPts val="4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6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1. Introduction &amp;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1.17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Team leader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Most definitions of leadership involve three components: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influence group and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goal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First, leaders are individuals who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influence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behavior of others. These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others are usually referred to as sub ordinates or followers. Second, leadership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usually examined in the context of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group,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especially work groups such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managers and their teams or foremen and their subordinates. Third, research 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leadership stresses a group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goal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that has to be accomplished. So a definition is: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Leadership is the process in which an individual influences the group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members towards the attainment of group or organization goals.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Note that 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influence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can be exercised in a: variety of ways. It may be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'bridge to engine room' approach, where the leader commands and controls.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influence can be exercised by guiding and facilitating the group's behavior so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the goal is accomplished. The notion of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reciprocity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is also part of man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definitions. Influencing is often two ways. Leaders may influence followers, but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followers influence leaders to lead in one way rather than another. An influencing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style appropriate for checkout assistant in a supermarket may be different from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appropriate for rock scientists. The choice is open to the leader of how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influence is one of the key aspects investigated by leadership researchers.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Another aspect of leadership is that the right to lead is often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voluntarily conferred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 the leader by some or all members of the group. A group of friends may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recognize one, of their group as the leader, in the sense that she influences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group more than any of the other members. There also may be informal leader.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While the nominal head of a department may have the formal leadership position,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real leadership may be exercised by someone lower down the hierarchy who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influences the group towards goals that may not be those that the organization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whishes to be pursue.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Finally, leadership implies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that a leader motivates the group to spend energy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in attaining the goals of the group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Influence without change or movement isn’t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influence. Leaders make change happen, a difficult but vitally important task.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1.18     Leaders and Managers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Although it is common to use the terms 'leader' and 'manager' interchangeably,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nowadays many writers point to a difference between the two.  </a:t>
            </a:r>
            <a:endParaRPr lang="ko-KR" altLang="en-US" dirty="0" smtClean="0" sz="1200"/>
          </a:p>
          <a:p>
            <a:pPr marL="0" indent="0" defTabSz="1524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difference is that to function as a leader, a person must exercise influence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over another person in the attainment of organizational goals, as described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definition above. Managerial ' functions of organizing, planning, scheduling,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processing information, communicating, and so on, do not necessarily involve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leadership. Some managers perform both types of function and can be described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leaders, but others do not. There is no automatic link between the two concepts.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Note, too, that leaders are not necessarily just at the top of organizations.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Influence can be exerted in most job functions and at levels of seniority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hierarchy. The distinction between managers and leaders was, developed by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Bennis and Nanus (1985) in their influential book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Leaders.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In it they put forward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view that: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Leadership is path finding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Management is path following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Management is about doing things right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Leadership is about doing the right things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What they meant by this is that leadership is about having a vision. It involves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having a strategy or thinking strategically; it means having a view of where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should go or be or do; it means deciding what is important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success of the organization; it involves envisaging the future, A leader's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responsibility is to think what are the key criteria for success of his or her part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business and not just now but for the future.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Managers, on the other hand, are more concerned with implementing others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strategies and plans, They are concerned with running their part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organization, making sure that the accounts get prepared, that invoices are sent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out, that the service is sold, that the traffic is directed, that the research paper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written, or whatever the task that needs to be done.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very similar view is put forward by Kotter (1990). He argues that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concerned with activities which are designed to produce 'consistency and order',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whereas leadership is concerned with, 'constructive or adaptive change'. Kotter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says there are four major ways that management and leadership differ: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Planning and budgeting versus establishing direction.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involves making detailed steps and timetables for achieving results, then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marshalling resources to make it happen. Leadership means developing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vision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of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future and strategies for achieving that vision.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Organizing and staffing versus aligning people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Management comprises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allocation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of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tasks in line with plans, staffing them appropriately, delegating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responsibility and monitoring implementation. Leadership involves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communicating the vision so that others understand and agree with it.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Controlling and problem-solving versus motivating and inspiring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.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involves monitoring results of a plan, identifying problems with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plan and then solving them. Leadership involves 'energizing people'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towards the vision. It means appealing to their needs and values so that they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overcome barriers to change.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Outcomes: predictability and order, or change.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Management produces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predictability and order so that others, such as customers or shareholders can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rely on consistent results. Leadership produces change that is often a quantum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leap, such as new products or new approaches to managing people, that makes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organization more competitive.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Kirkpatrick and Locke (1991) suggest that the following traits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distinguish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leaders from non-leaders: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Drive (achievement. ambition, energy, tenacity, initiative); 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Leadership motivation (personalized or socialized); .honesty and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integrity; 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Self-confidence (including emotional stability); 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Cognitive ability (the ability to marshal and interpret a wide variety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of information);  </a:t>
            </a:r>
            <a:endParaRPr lang="ko-KR" altLang="en-US" dirty="0" smtClean="0" sz="1200" b="1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Knowledge of the business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They point out, though, that there is much more to being an effective leader than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merely possessing a list of traits. While the traits may provide people with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potential for leadership, it is the capacity to create a vision and implement it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turns the potential into reality.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Strong leadership motivation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may sound an obvious trait for a leader. After all,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only those who want the weighty responsibilities and grueling pressures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leadership are likely to strive for it. McClelland (1985) distinguishes between two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types of power motivation. On the one hand, leaders may be interested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personalized power,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which describes the motivation of leaders who "seek power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its own sake, who wish to dominate others and are often concerned with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status and trappings of power. The late Robert Maxwell, former owner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Mirror Group allegedly displayed such traits. On the other hand, leaders who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show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socialized power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motivation are more interested in cooperating with others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achieve desired goals. They work with others rather than attempting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dominate or control them. From the point of view of subordinates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as a whole, the leader motivated by socialized power is obviously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preferable. On the question of cognitive ability; leaders must be able to gather,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integrate and interpret large amounts of information. Many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Many researchers have pointed out that it is not necessary to be brilliant, though;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leadership effectiveness is helped by above average intelligence, not genius.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Kirkpatrick and Locke’s six characteristics, some would argue that drive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persistence are much more important than intelligence.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conclusion, the trait approach has undergone a revival. Recent research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suggests that traits do matter. Yet the research shows that there are only a handful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traits which distinguish leaders from others, and a clear distinction between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effective and ineffective leaders has not yet emerged. 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an excellent book of technical leadership, Jerry Weinberg suggests a MOI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model of leadership: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Motivation: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The ability to encourage (by "push or pull") technical people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produce to their best ability.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Organization: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The ability to mold existing processes (or invent new ones) that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will enable the initial concept to be translated into a final product.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Ideas or innovation: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ability to encourage people to create and feel creative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even when they must work within bounds established for a particular soft- 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or application.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Weinberg suggests that successful project leaders apply a problem solving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style. That is, a software project manager should concentrate 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understanding the problem to be solved, managing the flow of ideas, and at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same time, letting everyone on the team know (by words and, far more important,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by actions) that quality counts and that it will not be compromised.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Another view [EDG95] of the characteristics that define an effective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 emphasizes four key traits: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Problem solving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An effective software project manager can diagnose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technical and organizational issues that are most relevant, systematically structure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solution or properly motivate other practitioners to develop the solution, apply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lessons learned from past projects to new situations, and remain flexible enough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change direction if initial attempts at problem solution are fruitless.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Managerial identity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good project manager must take charge of the project. She must have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confidence to assume control when necessary and the assurance to allow good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technical people to follow their instincts.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Achievement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optimize the productivity of a project team, a manager must reward initiative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accomplishment and demonstrate through his own actions that controlled risk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taking will not be punished.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Influence and team building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effective project manager must be able to "read" people; she must be able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understand verbal and nonverbal signals and react to the needs of the people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sending these signals. The manager must remain under control in high-stress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situations. 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22830" y="4547870"/>
            <a:ext cx="2898140" cy="15265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1.19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Organization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People are managed through an organizational structure. This hierarchical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structure is based on the four cornerstones of management: delegation,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authority, responsibility and supervision (see Fig.1). Delegation bestows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authority, and authority produces (and requires) responsibility. Both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authority and responsibility require supervision, and effective supervision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requires a suitable organizational structure: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Most projects are organized as teams, with each team assigned specific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functions within the project, Different types of project require different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types of team structure, as for example a team of junior programmers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requires a technical team leader while a team of experts may require only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administrative team leader. It is the project manager's responsibility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select the structure best suited for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Basically an organization is a group of people intentionally organized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accomplish an overall, common goal or set of goals. Business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organizations can range in size from two people to tens of thousands. </a:t>
            </a:r>
            <a:endParaRPr lang="ko-KR" altLang="en-US" dirty="0" smtClean="0" sz="1200"/>
          </a:p>
          <a:p>
            <a:pPr marL="0" indent="0" defTabSz="15240" algn="l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Delegation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 </a:t>
            </a:r>
            <a:endParaRPr lang="ko-KR" altLang="en-US" dirty="0" smtClean="0" sz="1200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Supervision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 </a:t>
            </a:r>
            <a:endParaRPr lang="ko-KR" altLang="en-US" dirty="0" smtClean="0" sz="1200" b="1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Authority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Responsibility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 </a:t>
            </a:r>
            <a:endParaRPr lang="ko-KR" altLang="en-US" dirty="0" smtClean="0" sz="1200" b="1"/>
          </a:p>
          <a:p>
            <a:pPr marL="0" indent="0" defTabSz="1524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1: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four cornerstones of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many ways to organize a software project. The larger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more critical the organizational structure becomes. Badly organized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 breed confusion, and confusion leads to project failure. Figure 2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describes the basic structure of a project in which below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 are just two general functions: development and support.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very basic software project structure was not uncommon in the 1950s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1960s. It is still a valid project structure for very small projects (up to five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developers), though occasionally it can still be found today in larger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projects. </a:t>
            </a:r>
            <a:endParaRPr lang="ko-KR" altLang="en-US" dirty="0" smtClean="0" sz="1200"/>
          </a:p>
          <a:p>
            <a:pPr marL="0" indent="0" defTabSz="15240" algn="l">
              <a:lnSpc>
                <a:spcPts val="7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7030" y="1539240"/>
            <a:ext cx="3355340" cy="122809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6505" y="4072255"/>
            <a:ext cx="5507990" cy="276415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8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endParaRPr lang="ko-KR" altLang="en-US" dirty="0" smtClean="0" sz="1200" b="1"/>
          </a:p>
          <a:p>
            <a:pPr marL="0" indent="0" defTabSz="15240" algn="l">
              <a:lnSpc>
                <a:spcPts val="4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development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support</a:t>
            </a:r>
            <a:endParaRPr lang="ko-KR" altLang="en-US" dirty="0" smtClean="0" sz="1200" b="1"/>
          </a:p>
          <a:p>
            <a:pPr marL="0" indent="0" defTabSz="1524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2: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Basic structure of a development project</a:t>
            </a:r>
            <a:endParaRPr lang="ko-KR" altLang="en-US" dirty="0" smtClean="0" sz="1200"/>
          </a:p>
          <a:p>
            <a:pPr marL="0" indent="0" defTabSz="15240" algn="l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endParaRPr lang="ko-KR" altLang="en-US" dirty="0" smtClean="0" sz="9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manager </a:t>
            </a:r>
            <a:endParaRPr lang="ko-KR" altLang="en-US" dirty="0" smtClean="0" sz="900" b="1"/>
          </a:p>
          <a:p>
            <a:pPr marL="0" indent="0" defTabSz="15240" algn="l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Deputy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Secretary </a:t>
            </a:r>
            <a:endParaRPr lang="ko-KR" altLang="en-US" dirty="0" smtClean="0" sz="900" b="1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endParaRPr lang="ko-KR" altLang="en-US" dirty="0" smtClean="0" sz="9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900" b="1">
                <a:solidFill>
                  <a:srgbClr val="000000"/>
                </a:solidFill>
                <a:latin typeface="Times New Roman"/>
                <a:ea typeface="Times New Roman"/>
              </a:rPr>
              <a:t>manager </a:t>
            </a:r>
            <a:endParaRPr lang="ko-KR" altLang="en-US" dirty="0" smtClean="0" sz="900" b="1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System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Independent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Quality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Configuration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Development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Development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Development </a:t>
            </a:r>
            <a:endParaRPr lang="ko-KR" altLang="en-US" dirty="0" smtClean="0" sz="798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engineer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test group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assurance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control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team 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team 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</a:t>
            </a:r>
            <a:r>
              <a:rPr lang="en-US" altLang="ko-KR" dirty="0" smtClean="0" sz="798" b="1">
                <a:solidFill>
                  <a:srgbClr val="000000"/>
                </a:solidFill>
                <a:latin typeface="Times New Roman"/>
                <a:ea typeface="Times New Roman"/>
              </a:rPr>
              <a:t>team 3 </a:t>
            </a:r>
            <a:endParaRPr lang="ko-KR" altLang="en-US" dirty="0" smtClean="0" sz="798" b="1"/>
          </a:p>
          <a:p>
            <a:pPr marL="0" indent="0" defTabSz="1524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3: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Software project organizational chart </a:t>
            </a:r>
            <a:endParaRPr lang="ko-KR" altLang="en-US" dirty="0" smtClean="0" sz="1200"/>
          </a:p>
          <a:p>
            <a:pPr marL="0" indent="0" defTabSz="15240" algn="l">
              <a:lnSpc>
                <a:spcPts val="14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49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should be controlled as the project and product specifications are progressively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elaborated.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following examples illustrate progressive elaboration in two different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application areas.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Wingdings"/>
                <a:ea typeface="Wingdings"/>
              </a:rPr>
              <a:t>9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Example 1.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Development of a chemical processing plant begins with process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engineering to define the characteristics of the process. These characteristics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used to design the major processing units. This information becomes the basis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engineering design, which defines both the detail plant layout and the mechanical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characteristics of the process units and ancillary facilities. All of this results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drawings that are elaborated to produce fabrication and construction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drawings. During construction, interpretations and adaptations are made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needed and subject to proper approval. This further elaboration of the deliverables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captured in as-built drawings, and final operating adjustments are made during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testing and turnover.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Wingdings"/>
                <a:ea typeface="Wingdings"/>
              </a:rPr>
              <a:t>9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							Example 2.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product of an economic development project may initially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defined as: “Improve the quality of life of the lowest income residents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community X.” As the project proceeds, the products may be described more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specifically as, for example: “Provide access to food and water to 500 low income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residents in community X.” The next round of progressive elaboration might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focus exclusively on increasing agriculture production and marketing, with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provision of water deemed to be a secondary priority to be initiated once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agricultural component is well under way. </a:t>
            </a:r>
            <a:endParaRPr lang="ko-KR" altLang="en-US" dirty="0" smtClean="0" sz="1200"/>
          </a:p>
          <a:p>
            <a:pPr marL="0" indent="0" defTabSz="15240" algn="l">
              <a:lnSpc>
                <a:spcPts val="29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6505" y="1764665"/>
            <a:ext cx="5623560" cy="266128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9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Project </a:t>
            </a:r>
            <a:endParaRPr lang="ko-KR" altLang="en-US" dirty="0" smtClean="0" sz="798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manager </a:t>
            </a:r>
            <a:endParaRPr lang="ko-KR" altLang="en-US" dirty="0" smtClean="0" sz="798"/>
          </a:p>
          <a:p>
            <a:pPr marL="0" indent="0" defTabSz="1524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Deputy project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Secretary </a:t>
            </a:r>
            <a:endParaRPr lang="ko-KR" altLang="en-US" dirty="0" smtClean="0" sz="798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manager </a:t>
            </a:r>
            <a:endParaRPr lang="ko-KR" altLang="en-US" dirty="0" smtClean="0" sz="798"/>
          </a:p>
          <a:p>
            <a:pPr marL="0" indent="0" defTabSz="1524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Integration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Independent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Quality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Configuration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SW sub-project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SW sub-project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SW sub-project </a:t>
            </a:r>
            <a:endParaRPr lang="ko-KR" altLang="en-US" dirty="0" smtClean="0" sz="798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Group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Group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assurance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control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Manager 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Manager 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Manager 3 </a:t>
            </a:r>
            <a:endParaRPr lang="ko-KR" altLang="en-US" dirty="0" smtClean="0" sz="798"/>
          </a:p>
          <a:p>
            <a:pPr marL="0" indent="0" defTabSz="1524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Team 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Team 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Team 1 </a:t>
            </a:r>
            <a:endParaRPr lang="ko-KR" altLang="en-US" dirty="0" smtClean="0" sz="798"/>
          </a:p>
          <a:p>
            <a:pPr marL="0" indent="0" defTabSz="1524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Team 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Team 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Team 2 </a:t>
            </a:r>
            <a:endParaRPr lang="ko-KR" altLang="en-US" dirty="0" smtClean="0" sz="798"/>
          </a:p>
          <a:p>
            <a:pPr marL="0" indent="0" defTabSz="1524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Team 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Team 3 </a:t>
            </a:r>
            <a:endParaRPr lang="ko-KR" altLang="en-US" dirty="0" smtClean="0" sz="798"/>
          </a:p>
          <a:p>
            <a:pPr marL="0" indent="0" defTabSz="15240" algn="l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4: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Large hardware/software project organizational chart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managers are just two general functions: development and support. This very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basic software project structure was not uncommon in the 1950s and 1960s. It is a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structure for very small projects (up to five developers). Though occasionally, it can still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found today in larger projects.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3 describes a detailed organizational chart including all major support functions.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organizational structure is suitable for large projects (with a staff exceeding 20).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Smaller projects may not require a deputy project manager or separate configuration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 and quality assurance groups.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Very large projects (exceeding a staff of 40) can often be managed more easily by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dividing the project into sub-projects. Figure 4 presents the organizational chart for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large project. This chart includes both software and hardware development teams, and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integration group that is responsible for hardware/software integration as well 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integration within each group.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an example, consider the organization of a large satellite project. The project manager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in fact responsible for a number of projects: the ground control station, the rocket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satellite itself. The software for all of these sub-projects is managed within a single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office. Each sub-project is then managed by a sub-project manager. 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organizational chart similar to the one described in Fig. 4 can be applied to the satellite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project; the resulting chart is described in Fig. 5.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50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0935" y="2005330"/>
            <a:ext cx="5739130" cy="2865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1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Satellite  </a:t>
            </a:r>
            <a:endParaRPr lang="ko-KR" altLang="en-US" dirty="0" smtClean="0" sz="749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PM </a:t>
            </a:r>
            <a:endParaRPr lang="ko-KR" altLang="en-US" dirty="0" smtClean="0" sz="749"/>
          </a:p>
          <a:p>
            <a:pPr marL="0" indent="0" defTabSz="1524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Sub-project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Secretary </a:t>
            </a:r>
            <a:endParaRPr lang="ko-KR" altLang="en-US" dirty="0" smtClean="0" sz="749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Coordinator </a:t>
            </a:r>
            <a:endParaRPr lang="ko-KR" altLang="en-US" dirty="0" smtClean="0" sz="749"/>
          </a:p>
          <a:p>
            <a:pPr marL="0" indent="0" defTabSz="1524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Scientific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Integration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Quality assurance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Ground control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Rocket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Satellite </a:t>
            </a:r>
            <a:endParaRPr lang="ko-KR" altLang="en-US" dirty="0" smtClean="0" sz="749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Engineer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Team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Station sub-project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Development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Sub-project </a:t>
            </a:r>
            <a:endParaRPr lang="ko-KR" altLang="en-US" dirty="0" smtClean="0" sz="749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Sub-project</a:t>
            </a:r>
            <a:endParaRPr lang="ko-KR" altLang="en-US" dirty="0" smtClean="0" sz="749"/>
          </a:p>
          <a:p>
            <a:pPr marL="0" indent="0" defTabSz="1524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Quality </a:t>
            </a:r>
            <a:endParaRPr lang="ko-KR" altLang="en-US" dirty="0" smtClean="0" sz="798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Assurance </a:t>
            </a:r>
            <a:endParaRPr lang="ko-KR" altLang="en-US" dirty="0" smtClean="0" sz="798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Independent </a:t>
            </a:r>
            <a:endParaRPr lang="ko-KR" altLang="en-US" dirty="0" smtClean="0" sz="798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Group </a:t>
            </a:r>
            <a:endParaRPr lang="ko-KR" altLang="en-US" dirty="0" smtClean="0" sz="798"/>
          </a:p>
          <a:p>
            <a:pPr marL="0" indent="0" defTabSz="15240" algn="l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Team 3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Team </a:t>
            </a:r>
            <a:endParaRPr lang="ko-KR" altLang="en-US" dirty="0" smtClean="0" sz="749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Configuration </a:t>
            </a:r>
            <a:endParaRPr lang="ko-KR" altLang="en-US" dirty="0" smtClean="0" sz="798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</a:t>
            </a:r>
            <a:r>
              <a:rPr lang="en-US" altLang="ko-KR" dirty="0" smtClean="0" sz="798">
                <a:solidFill>
                  <a:srgbClr val="000000"/>
                </a:solidFill>
                <a:latin typeface="Times New Roman"/>
                <a:ea typeface="Times New Roman"/>
              </a:rPr>
              <a:t>Control </a:t>
            </a:r>
            <a:endParaRPr lang="ko-KR" altLang="en-US" dirty="0" smtClean="0" sz="798"/>
          </a:p>
          <a:p>
            <a:pPr marL="0" indent="0" defTabSz="15240" algn="l">
              <a:lnSpc>
                <a:spcPts val="9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5: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Satellite project organizational chart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Clearly the project's organizational structure is dependent on the type of project being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developed. Some of the issues that must be considered are: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Project size: the larger the project, the more important the organization. Large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 have significant human communications and coordination overhead,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therefore require more support functions.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Hardware/software development projects. The simultaneous development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hardware and software is not easy. Planning, integration and testing are much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more complicated, and require dedicated support groups.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High reliability systems. Any system that is sensitive to issues of reliability (such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military or life-saving systems) requires a major effort in quality assurance.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is also an important consideration in many marketable software products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(e.g. communications packages). These types of project require a separate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assurance organization. 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51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105" name="Rect 3"/>
          <p:cNvSpPr>
            <a:spLocks noGrp="1" noChangeArrowheads="1"/>
          </p:cNvSpPr>
          <p:nvPr/>
        </p:nvSpPr>
        <p:spPr>
          <a:xfrm rot="0">
            <a:off x="3557270" y="3596640"/>
            <a:ext cx="2237740" cy="10058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749">
                <a:solidFill>
                  <a:srgbClr val="000000"/>
                </a:solidFill>
                <a:latin typeface="Times New Roman"/>
              </a:rPr>
              <a:t>Team 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Team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Team </a:t>
            </a:r>
            <a:endParaRPr lang="ko-KR" altLang="en-US" dirty="0" smtClean="0" sz="749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1 </a:t>
            </a:r>
            <a:endParaRPr lang="ko-KR" altLang="en-US" dirty="0" smtClean="0" sz="749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/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Team 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Team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Team </a:t>
            </a:r>
            <a:endParaRPr lang="ko-KR" altLang="en-US" dirty="0" smtClean="0" sz="749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2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2 </a:t>
            </a:r>
            <a:endParaRPr lang="ko-KR" altLang="en-US" dirty="0" smtClean="0" sz="749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</a:t>
            </a:r>
            <a:r>
              <a:rPr lang="en-US" altLang="ko-KR" dirty="0" smtClean="0" sz="749">
                <a:solidFill>
                  <a:srgbClr val="000000"/>
                </a:solidFill>
                <a:latin typeface="Times New Roman"/>
                <a:ea typeface="Times New Roman"/>
              </a:rPr>
              <a:t>3 </a:t>
            </a:r>
            <a:endParaRPr lang="ko-KR" altLang="en-US" dirty="0" smtClean="0" sz="749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The Organizational structure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organization's structure, or design, is the overall arrangement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organization's various roles, processes and their relationships in the organization.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design of an organization is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means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to accomplishing the organization's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overall goal -- the structure is not an end in itself. In systems theory terms,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ensures that the appropriate inputs go through the necessary processes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produce the required outputs to produce the intended outcomes.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structure of the performing organization often constrains the availability of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terms under which resources become available to the project. Organizational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structures can be characterized as spanning a spectrum from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functional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projectized,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with a variety of matrix structures in between.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Corporate structure: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project's organization is largely dependent on the overall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structure of the company within which the project is being developed. Many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support functions can be provided by centralized groups within the company.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fact, basic services, such as financial, secretarial and legal services, are commonly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provided by the parent or corporate organization.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Corporate structure usually dictates one of two basic types of project organization: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matrix or pyramid. Figure 5 describes the structure of a matrix organization (compare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to the pyramid structure in Fig. 4). Within a corporate matrix organization,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 manages the technical activities of the project staff, while his or 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involvement in non-technical personnel issues (e.g. salary reviews, promotion,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training) is minimal.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Matrix Structure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Think of the functional structure. Imagine if you took someone from each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major functions in the functional structure (the boxes along the bottom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chart), e.g., people from sales, engineering, etc., and organized them into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separate group intended to produce and sell one certain kind of product or service.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Members of this group stay together until that product is produced or they continue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sell and service it. This overall structure (made up of a functional structure that also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has groups assigned to products) is a matrix structure. This structure is useful because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focuses highly skilled people from across the organization to work on a complex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or service. It can be difficult though, because each person essentially reports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two supervisors: the supervisor of the functional area (e.g., engineering)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manager, as well. When the organization needs constant coordination of its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functional activities, then lateral relations do not provide sufficient integration.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Consider the matrix structure. To adopt the matrix structure effectively,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should modify many traditional management practices.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Matrix organizations are a blend of functional and projectized characteristics. Weak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matrices maintain many of the characteristics of a functional organization, and the </a:t>
            </a:r>
            <a:endParaRPr lang="ko-KR" altLang="en-US" dirty="0" smtClean="0" sz="1200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52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 role is more that of a coordinator or expediter than that of a manager.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similar fashion, strong matrices have many of the characteristics of the projectized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organization—full-time project managers with considerable authority and full-time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administrative staff.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Most modern organizations involve all these structures at various levels. For example,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even a fundamentally functional organization may create a special project team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handle a critical project. Such a team may have many of the characteristics of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in a projectized organization. The team may include full-time staff from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different functional departments, it may develop its own set of operating procedures,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it may operate outside the standard, formalized reporting structure.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Matrix Organizations are a blend of functional and projectized characteristics. Weak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matrices maintain many of the characteristics of a functional organization,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 role is more that of a coordinator or expediter than that of a manager.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similar fashion, strong matrices have many of the characteristics of the projectized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organization—full-time project managers with considerable authority and full-time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administrative staff.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Most modern organizations involve all these structures at various levels. For example,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even a fundamentally functional organization may create a special project team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handle a critical project. Such a team may have many of the characteristics of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in a projectized organization. The team may include full-time staff from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different functional departments, it may develop its own set of operating procedures,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it may operate outside the standard, formalized reporting structure.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The advantages of a matrix organization are: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More expertise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a matrix organization can maintain experts in specific fields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(communications, data bases, graphics etc.) who are then assigned to different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projects. A single project cannot always afford the luxury of maintaining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experts in all fields.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Flexibility: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it is easier to move people around from one project to another.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results in better utilization of the available expertise.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Emphasis on managing the project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the project manager is freed of many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staff management tasks, leaving more time to concentrate on the technical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aspects of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matrix organizations also have significant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disadvantages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Fewer management measures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. One of the primary tools for generating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motivation, promotion, is taken out of the hands of the project manager.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 has little influence on the developer's salary and professional role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organization.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53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Lower staff loyalty.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All employees like to know exactly who their superior is.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 matrix organization, an employee has more than one superior. This causes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division of loyalty, and a weaker bond between employee and manager.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disadvantages often outweigh the advantages of the corporate matrix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Motivation is a major factor in the success of a project, and anything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undermines motivation is usually contrary to the best interests of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Unfortunately, the best interests of the project do not always completely coincide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the best interests of the company.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Pyramid organizations provide a clear, well-defined hierarchy in which all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individuals know their own position and the positions of those above and below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them. When promotion and status play a major role in generating motivation (and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they often do), then the pyramid organization is most effective. Many other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factors generate motivation; Sense of achievement, praise and peer esteem,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just a few.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Though promotion and status are not always the most effective motivators,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 should rarely relinquish any effective management tool.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Therefore, from the perspective of a single project, the pyramid organization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often the best.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Functional Structure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Most business organizations start out with a functional structure, or a small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variation of this structure. This is the basic "building block" for other structures.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this structure, there is a central office which oversees various departments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major functions, e.g., human resources, finances, sales, marketing, engineering,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etc. Think of a picture that has a box at the top labeled "Central Office". Think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row of boxes underneath the top box. Each box is labeled, e.g., sales,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engineering, human resources, etc. Connect the boxes with lines coming down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the top box to each of the boxes below. Use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functional structures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when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is small, geographically centralized, and provides few goods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services. When the organization experiences bottlenecks in decision making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difficulties in coordination, it has outgrown its functional structure.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classic functional organization is a hierarchy where each employee has one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clear superior. Staff members are grouped by specialty, such as production,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marketing, engineering, and accounting at the top level, with engineering further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subdivided into functional organizations that support the business of the larger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(e.g., mechanical and electrical). Functional organizations still have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projects, but the perceived scope of the project is limited to the boundaries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function: the engineering department in a functional organization will do its work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54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independent of the manufacturing or marketing departments. For example, when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new product development is undertaken in a purely functional organization,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phase is often called a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design project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and includes only engineering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department staff. If questions about manufacturing arise, they are passed up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hierarchy to the department head, who consults with the head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manufacturing department. The engineering department head then passes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answer back down the hierarchy to the engineering project manager.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Project Structure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this structure, there is a centralized corporate office and under it, are various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divisions each of which is dedicated to producing and / or selling a certain type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business or product, e.g., product 1, product 2, etc. Each division that is dedicated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a certain business or product is, in turn, is organized as its own functional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structure. So, for example, the division dedicated to making product 1 has its own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sales department, human resources, etc. Basically, project structure is a bunch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functional structures each of which reports to one central office. Use a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divisional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structure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when the organization is relatively large, geographically dispersed,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and/or produces wide range of goods/services.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 projectized organization, team members are often collocated. Most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organization’s resources are involved in project work, and project managers have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great deal of independence and authority. Projectized organizations often have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organizational units called departments, but these groups either report directly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manager or provide support services to the various projects.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Structural dimensions: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Centralization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-the extent to which functions are dispersed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organization, either in terms of integration with other functions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geographically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Formalization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- regarding the extent of policies and procedures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Hierarchy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- regarding the extent and configuration of levels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structure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Routinization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- regarding the extent that organizational processes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standardized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Specialization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-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regarding the extent to which activities are refined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Training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- regarding the extent of activities to equip organization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members with knowledge and skills to carry out their roles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Contextual Dimensions: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Culture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- the values and beliefs shared by all (note that culture is often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discerned by examining norms or observable behaviors in the workplace)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55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Environment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- the nature of external influences and activities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political, technical, social and economic arenas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Goals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- unique overall priorities and desired end-states of the organization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Size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- number of people and resources and their span in the organization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Technology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 -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the often unique activities needed to reach organizational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goals, including nature of activities, specialization, type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equipment/facilities needed, etc.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Role and responsibility assignments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roles (who do what) and responsibilities (who decide what) must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assigned to the appropriate project stakeholders. Roles and responsibilities may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vary over time. Most roles and responsibilities will be assigned to stakeholders who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actively involved in the work of the project, such as the project manager, other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members of the project management team, and the individual contributors.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roles and responsibilities of the project manager are generally critical on most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projects, but vary significantly by application area. Project roles and responsibilities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should be closely linked to the project scope definition. A Responsibility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Assignment Matrix (RAM) is often used for this purpose. On larger projects, RAMs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may be developed at various levels. For example, a high-level RAM may define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which group or unit is responsible for each component of the work breakdown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structure, while lower-level RAMs are used within the group to assign roles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responsibilities for specific activities to particular individuals.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Organization chart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organization chart is any graphic display of project reporting relationships. It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may be formal or informal, highly detailed or broadly framed, based on the needs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project. For example, the organization chart for a three- to four-person internal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service project is unlikely to have the rigor and detail of the organization chart for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3,000-person disaster response team. An Organizational Breakdown Structure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(OBS) is a specific type of organization chart that shows; which organizational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units are responsible for which work packages.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Personnel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staffing management plan describes when and how human resources will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brought onto and taken off of the project team. The staffing plan may be formal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informal, highly detailed or broadly framed, based on the needs of the project. It is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subsidiary element of the overall project plan.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staffing management plan often includes resource histograms. Particular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attention should be paid to how project team members (individuals or groups) will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released when they are no longer needed on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Appropriate reassignment procedures may: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56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Reduce costs by reducing or eliminating the tendency to “make work” to fill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time between this assignment and the next.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Improve morale by reducing or eliminating uncertainty about future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employment opportunities.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Supporting detail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Supporting detail for organizational planning varies by application area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size. Information frequently supplied as supporting detail includes, but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not limited to: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Job descriptions (position descriptions) —written outlines by job title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competencies; responsibilities, authority; physical environment, and other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characteristics involved in performing a given job.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Training needs—if the staff to be assigned is not expected to have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competencies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Needed by the project, those competencies will need to be developed as part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Key Concepts in Design of Good Organization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Effective Organizational System provides assessment and training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communication effectiveness through focus groups, retreats, workshops,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experiential activities. Coaching addresses such skills as active listening,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constructive differing, conflict resolution, negotiation, mediation, persuasiveness,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clarity in delivering a message. At the core of the training is the fundamental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premise that the role of communication is to create understanding. When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communication is effective, it promotes understanding and plays a fundamental role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building interpersonal skills, leadership and strong teams.  </a:t>
            </a:r>
            <a:endParaRPr lang="ko-KR" altLang="en-US" dirty="0" smtClean="0" sz="1200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efficient organization is characterized by timely and productive systems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procedures. At its extreme it has no spare capacity to plan ahead or to respond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easily to market changes.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effective organization is characterized by the ability to pre-empt competitors,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respond swiftly and efficiently to changing situations, and display agility in its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structure and conduct of operations. It has efficient systems and procedures but has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capacity to anticipate and plan ahead.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Organizational System provides assessment and training in communication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effectiveness through focus groups, retreats, workshops, and experiential activities.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Coaching addresses such skills as active listening, constructive differing, conflict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resolution, negotiation, mediation, persuasiveness, and clarity in delivering a </a:t>
            </a:r>
            <a:endParaRPr lang="ko-KR" altLang="en-US" dirty="0" smtClean="0" sz="1200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57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message. At the core of the training is the fundamental premise that the role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communication is to create understanding. When communication is effective, it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promotes understanding and plays a fundamental role in building interpersonal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skills, leadership and strong teams. Organizations that achieve high levels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maturity in the people management area have a higher likelihood of implementing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effective software engineering practices.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Span of control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- the range of employees who to report to a managerial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position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Authority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- the formally-granted influence of a position to make decisions,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pursue goals and get resources to pursue the goals; authority in a managerial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role may exist only to the extent that subordinates agree to grant this authority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 follow the orders from that position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Responsibility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- the duty to carry out an assignment or conduct a certain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Delegation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-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process of assigning a task to a subordinate along with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commensurate responsibility and authority to carry out the task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Chain of command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- the lines of authority in an organization, who reports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whom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Accountability -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responsibility for the outcome of the process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Line authority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-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type of authority where managers have formal authority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over their subordinates' activities (the subordinates are depicted under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 on a solid line in the organization chart); departments directly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involved in producing services or products are sometimes called line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departments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Staff departments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-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the type of authority where managers influence line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managers through staff's specialized advice; departments that support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advise line departments are called staff departments and include, e.g., human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resources, legal, finance, etc. </a:t>
            </a:r>
            <a:endParaRPr lang="ko-KR" altLang="en-US" dirty="0" smtClean="0" sz="1200"/>
          </a:p>
          <a:p>
            <a:pPr marL="0" indent="0" defTabSz="15240" algn="l">
              <a:lnSpc>
                <a:spcPts val="24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58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5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7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2. Software Development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Management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Evolution of Software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understanding about software and software development has come a long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way from the days of punch cards and Ada. In the first stage of computing,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hardware mattered the most. Computers themselves were the domains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government, and most software was developed in defense-funded labs, dedicated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the advancement of science and technology in the national interest.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By the 1950s, large corporations realized the benefits of using computers. They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increasingly started using computers to process and analyze financial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production data. These computers were huge in size. There was inadequate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available for them. Even the software that existed was designed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essentially to function on a specific hardware product. The software was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developed and maintained by the company that manufactured the hardware.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design and documentation existed only in the developer's head. If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developer left the company, you would find maintenance to be a nightmare.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second phase of software evolution, the corporate and academic sectors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increasingly started using computers, and the perspective about both software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development began to change. By the late 1960s and early 1970s,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concepts such as multi-sessions, multi-user systems, multiprogramming gained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foothold. Soon computers were developed to collect, process, transform,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analyze data in seconds. The focus of software development shifted from custom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to product software. Now, multiple users on multiple computers could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 the same software. This phase of software evolution also saw the emergence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software maintenance activities. These activities comprised fixing bugs,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modifying the software based on changes in user requirements.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third phase in software evolution was driven by the widespread use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silicon-based microprocessors, which further led to the development of high-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speed computers, networked computers, and digital communication. Although, 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advancement in software and hardware was still largely restricted to enterprise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applications manufacturers had begun to see the application of the microprocessor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something as mundane as ovens to the robots used in car plants.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fourth, and current, phase of software evolution began in the early 1990s.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phase saw the growth of client-server environment, parallel computing,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distributed computing, network computing, and object-oriented programming.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59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2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1.						Introduction &amp;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1.5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Goals of Project management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management is the discipline of defining and achieving a set of goals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while optimizing the use of allocated resources (time, money, people, space,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etc). This includes planning, scheduling and maintaining progress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that comprise the project. Project management is normally reserved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focused, non-repetitive, time-limited activities with some degree of risk and that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beyond the usual scope of program (operational) activities for which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is responsible.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management software describes the tools to efficiently coordinate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automate the various project management component processes.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software generally offers extensive reporting features, such as day-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to-day status updates of project progress, scheduling and dependency trees,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system-generated alerts when schedules slip beyond pre-set tolerances. Most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management tools include web-accessible interfaces so that employees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access features of the software relevant to their needs, and functionality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allow managers to share resource pools without overbooking.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1.6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Characteristics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 Temporary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Temporary means that every project has a definite beginning and a definite end.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end is reached when the project’s objectives have been achieved, or it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becomes clear that the project objectives will not or cannot be met, or the need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no longer exists and the project is terminated. Temporary does not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necessarily mean short in duration; many projects last for several years. In every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case, however, the duration of a project is finite; projects are not ongoing efforts.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 Unique, Product Service or Result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 involve creating something that has not been done in exactly the same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way before and which is, therefore,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unique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and distinct. Projects create: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 product or artifact that is produced, is quantifiable and can be either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end item in itself or a component item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 capability to perform a service, such as business functions supporting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production or distribution </a:t>
            </a:r>
            <a:endParaRPr lang="ko-KR" altLang="en-US" dirty="0" smtClean="0" sz="1200"/>
          </a:p>
          <a:p>
            <a:pPr marL="0" indent="0" defTabSz="1524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030" y="2316480"/>
            <a:ext cx="6022340" cy="410591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phase also witnessed the growing popularity of personal computer (PC).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this phase, the Internet facilitated easy accessibility of information.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addition to complex software to support the advanced hardware, the scope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development widened to include software products for the common man.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Figure 1.1 sketches the path of software from the 1950s onwards. </a:t>
            </a:r>
            <a:endParaRPr lang="ko-KR" altLang="en-US" dirty="0" smtClean="0" sz="1200"/>
          </a:p>
          <a:p>
            <a:pPr marL="0" indent="0" defTabSz="15240" algn="l">
              <a:lnSpc>
                <a:spcPts val="37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The Software Crisis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rapid evolution of software design concepts and software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methodology resulted in an ad hoc approach to software development. In the early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days of computing, stress was laid more on computer hardware than on software.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happened mainly because hardware consumed the largest portion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budget. Project managers closely followed the process of hardware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funding, budgeting, analysis and design, production, and implementation.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development, on the other hand, was left to the developers. There was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 training conducted, documentation maintained, or methodology followed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development. You will find that this attitude persisted until the 1970s,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finally processes and methodologies for software design and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began to be created. However, the ad hoc approach to software development that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60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was prevalent in the early stages of software evolution hampered the application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systematic processes. This conflict referred to as the software crisis. Some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reasons to which you can attribute the software crisis 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Software developers used-multiple programming languages.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Software developers used multiple variations of standard programming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languages.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Most of the requirements were complex with regard to the existing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capabilities,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Users, who had little or no experience of developing or even using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software, formulated requirements.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Software developers poorly mapped requirements to the actual product.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Software developed had low interoperability.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Software maintenance was costly.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Hardware developed at a faster rate than software (better hardware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requires better software to operate it).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the period of software crisis, you will find that software that was produced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was generally over budgeted, under scheduled, and of poor quality.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immediate knee-jerk response to these problems was software maintenance,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which began to consume huge resources. During this period, maintaining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was adopted as a short-term solution due to the costs involved in fixing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regularly. This often resulted in the original software design approach getting lost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due to the lack of documentation.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contrast, the situation in the present times has changed to a large extent.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costs have risen, although hardware is purchased easily off the shelf.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Now, the primary concerns regarding software projects are project delays, high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costs, and a large number of errors in the finished product.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2.2		      Project Execution Fundamentals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Tracking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the project manager, it is essential to be constantly informed of the true status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project. This is achieved by assuring the regular flow of accurate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from the development teams. Many of the methods of acquiring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are not objective and rely on the accuracy of the reports provided by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developers themselves. They 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Periodic written status reports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Verbal reports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Status meetings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Product demonstrations (demos)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demonstrations are particularly subjective, because they demonstrate only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what the developer wishes to be seen. The project manager needs objective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61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information. Such information can often be acquired from reports produced by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support groups, such as: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Quality assurance reports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Independent test reports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Although reports and meetings are indeed useful sources of information, nothing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replace direct contact between the project manager and the development staff.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Frequent informal talks with the developers are excellent sources of information,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especially when held in an informal atmosphere (and not in the project manager's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office).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manager must keep on constant guard against an error commonly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referred to as the '90/50 syndrome’, which states that, 'it takes 50 percent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time to complete 90 percent of the work, and an additional 50 percent of the time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complete the remaining 10 percent of the work'. This means that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developers will begin to boast quite early that they have 'almost finished' their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tasks. Unfortunately, there is a great difference between 'almost finished'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‘finished'.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Finishing a task -writing documentation, and polishing off the last few problems,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often takes longer than developers anticipate. This is because these activities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produce very few visible results, and developers tend (wrongly) to associate work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results. Therefore, managers can obtain more information from developers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by asking them how long they estimate it will take to finish, and not how much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their work has been completed.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Status reports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Status reports should be required from every member of the development team,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without exception. The reports should be submitted periodically, usually weekly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 bi-weekly, and should contain at least the following three sections (see Fig.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5.8):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Activities during the report period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subsection within this section describes a major activity during the report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period. The description of each activity should span two to three lines. Activities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should be linked to the project task list or work breakdown structure (WBS) (see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Chapter 10 for a description of the WBS).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Planned activities for the next report period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subsection within this section describes a major activity planned for the next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report period. The description of each activity should span one to two lines.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 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Problems </a:t>
            </a:r>
            <a:endParaRPr lang="ko-KR" altLang="en-US" dirty="0" smtClean="0" sz="1200" i="1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62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subsection within this section describes a major problem that either occurred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the report period, or that was reported previously and has not yet been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resolved. This means that problems will be repeatedly reported until they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resolved. In particular, this section must explain why this report's Section 1 does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not correspond to the previous report's Section 2.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All reports should also contain: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 Date of report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 Report period (e.g. 3 July to 10 July 1992)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 Name of report (e.g. Communications team status report)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 Name of person submitting the report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preparation of a periodic status report should take about 20 minutes, but not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longer than 30 minutes. Developers should submit their status reports to their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leader. The team leader then combines the reports of the team into a single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status report, while maintaining the same report structure. This activity should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take the team leader about 30 minutes, but not longer than 45 minutes (this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easily done when the reports are prepared and submitted by electronic mail).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team leader submits the team status report to the project manager.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individual status reports need not be submitted; these should be filed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submitted to the project manager only on request. </a:t>
            </a:r>
            <a:endParaRPr lang="ko-KR" altLang="en-US" dirty="0" smtClean="0" sz="1200"/>
          </a:p>
          <a:p>
            <a:pPr marL="0" indent="0" defTabSz="15240" algn="l">
              <a:lnSpc>
                <a:spcPts val="32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63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9490" y="914400"/>
            <a:ext cx="5775960" cy="642493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4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From: John Doe, Team leader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To: Frank Smith, Project Manager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Date: 15 June 1993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User interface team: Weekly status report </a:t>
            </a:r>
            <a:endParaRPr lang="ko-KR" altLang="en-US" dirty="0" smtClean="0" sz="1200" i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for the period 5-12 June 1993 </a:t>
            </a:r>
            <a:endParaRPr lang="ko-KR" altLang="en-US" dirty="0" smtClean="0" sz="1200" i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 Activities during the report period: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1.1 The design of the user help screens (activity 3.12.6) was completed on schedule.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design specs were submitted to configuration control.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1.2 Coding of the command pass through modules (activity group 5.12) continues, and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currently behind schedule by about 1 week.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 Activities planned for next week: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2.1 Coding of the command pass through modules (activity group 5.12) will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completed, and unit tests will be started.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2.2 Two members of the team (Ed and Joan) will attend a two day course on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Programmer’s interface to the new user interface package. This is an unscheduled     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activity that was approved at the last project meeting. This will not delay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schedule, due to the early completion of the command pass through modules (see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Section 1.2 above).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 Problems: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3.1 The user interface package we originally planned to use was found to be inadequate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the project. Two team members will study the new proposed package (sec Section 2.2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above). If the new package is also found to be unsuitable, then this will severely impact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our development schedule.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3.2 One of our team members (Jack Brown) has been using an old VTI00 terminal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instead of a workstation for the past two weeks, due to the acute shortage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workstations. This is the reason why Jack's task 5.12 was not completed this week,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scheduled. </a:t>
            </a:r>
            <a:endParaRPr lang="ko-KR" altLang="en-US" dirty="0" smtClean="0" sz="1200"/>
          </a:p>
          <a:p>
            <a:pPr marL="0" indent="0" defTabSz="15240" algn="l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5.8: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Example of a weekly status report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manager also receives status reports from other project support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personnel such as the project systems engineer or the deputy project manager.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 then prepares the project status report by combining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individual reports received into a single three-part report. The project status report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then submitted to top management.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64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status reports are not necessarily submitted at the same frequency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internal project status reports. Project reports may be submitted bi-weekly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monthly.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Project status meetings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status meetings should be held periodically, usually once a week. A good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time for status meetings is either at the end of the last day of the week, or at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beginning of the first day of the week. Status meetings also contribute to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atmosphere of order and control within the project, and should be held regularly,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 a fixed time. Participants who cannot participate in the project status meeting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may, with the project manager's approval, delegate participation to another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member of their team.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manager prepares for the status meeting by reviewing the status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reports submitted by the key project members (particularly scrutinizing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problem section). Therefore the status reports should be submitted at least two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three hours before the status meeting. Project status meetings are attended by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key project members. The meeting begins with a report of project activities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general issues by the project manager. Then each participant should be given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about five to ten minutes to report on the activity of his or her team or area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responsibility. The discussion of problems should not be restricted to the person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reporting the problem and the project manager. All problems may be addressed by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all participants, with possible assistance offered between team leaders, thus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making their experience available throughout the project. It is not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manager's role to provide solutions to the problems, but rather to guide the team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members toward solutions.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Solutions should be worked out whenever possible during the status meeting. Any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problem not resolved within five minutes should be postponed for discussion by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relevant parties after the status meeting. The proceedings of all project status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meetings must be recorded. Verbatim minutes are not required, though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following items should appear in the record: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 Date of meeting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 Name of meeting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 Present (list of participants)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 Absent (list of absent invited participants)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 Action items (name, action, and date for completion)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 Major decisions and items discussed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record of the project status meeting should be typed and distributed as soon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possible, but no later than by the end of the day. This is particularly important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there are action items to be completed on the same day. When the project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sufficiently large to justify a secretary, then the record will be taken and typed by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65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secretary. In smaller projects, the project manager can rotate this task each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week between the participants.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2.3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Framework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all know that a project is much more than a collection of methodologies,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tasks, resources, and reviews. A project is a synchronized event where there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perfect harmony and understanding between the participants. The participants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equipped with the essential skills of planning, cooperating, helping,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communicating. However, the most important activity here is to orchestrate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movement of the participants. The onus lies with the project manager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synchronize the activities of the project to result in a perfect presentation.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Although each project manager has a unique style of functioning, there are some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fundamental approaches that guide a project manager. These approaches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traditional project management concepts and software engineering concepts.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understand software projects and their dynamics, you must be aware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environment in which a software project is executed. This further requires 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understanding of the larger framework of software project management.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this chapter, you will learn to, build a connection between traditional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concepts and software engineering concepts. Both traditional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projects share the same methodologies, techniques, and processes.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managing software projects requires a distinct approach. In this,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chapter, you will learn to apply traditional project management principles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projects. Further, you will learn about the responsibilities of a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manager. You will also learn about the phases in a software project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activities within each phase. Finally, the chapter will provide you an overview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problems that affect a software project and the myths prevalent about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2.4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Software Development Life Cycle (SDLC)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development of a software project consists of many activities spread across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multiple phases. Dividing a software project into phases helps you in managing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complexities and uncertainties involved in the software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2.5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Phases of a Software project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phase represents the development of either a part of the software product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something associated with the software project, such as user manual or testing.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phase is composed of various activities. You can consider a phase complete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all activities are complete.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66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phase is named according to the primary deliverable set that is achieved at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end of that phase. For example, if the requirements document is required as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output, the phase is called the requirements phase. Similarly, most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 have phases for analysis, design, construction, implementation,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testing.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typical software project includes the following phases: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Software requirement analysis phase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Software Design Phase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Software Planning Phase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Software construction phase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Software testing phase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Software acceptance and maintenance phase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2.6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SDLC Models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Different organizations have different ways of assessing and arranging the phases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 project. These are called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process models.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Process models define how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life cycle actually works. They provide you with a framework to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execute the various phases in the project. Typically, project life cycles display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following characteristics: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The level of cost and effort required in a software project life cycle is small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begin with but grows larger towards the end of the project. This happens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because the phases such as software construction and implementation, which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come at later stages in a software project, require more resources than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initial phases of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At the start of the SDLC, external entities, such as the customer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organization, play an important role with regard to their effect on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requirements. However, towards the end of the software project as the cost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effort required to implement changes rise, the requests for change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decreases.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The uncertainty faced by the software project is highest at the beginning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SDLC. Their level decreases as the project progresses.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a few standard software process models that you can use, with some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customization. Some standard process models are given below: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Waterfall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model: This is the traditional life cycle model. It assumes that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all phases in a software project are carried out sequentially and that each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 is completed before the next is taken up.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Prototyping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Model: A model that works on an iterative cycle of gathering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 requirements, producing a prototype based on the requirement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specifications, and getting the prototype validated by the customer. Each </a:t>
            </a:r>
            <a:endParaRPr lang="ko-KR" altLang="en-US" dirty="0" smtClean="0" sz="1200"/>
          </a:p>
          <a:p>
            <a:pPr marL="0" indent="0" defTabSz="1524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67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iteration of the life cycle builds on the prototype produced in the previous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iteration.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		Incremental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		Model: The Incremental model is an example of 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evolutionary life cycle model. It combines the linear nature of the Waterfall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model and the iterative nature of the Prototyping model. The Incremental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model divided the development life cycle into multiple linear sequences, each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which produces an increment of the final software product. In this model,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product is developed in builds. A build is defined as a self-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contained unit of the development activity. The entire development cycle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planned for a specific number of logical builds, each having a specific set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features.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Spiral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model: Another evolutionary life cycle model that combines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linear nature of the Waterfall model and the iterative nature of the Prototyping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model. The project life cycle is divided into phases, and each phase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executed in all of the iteration of the Spiral Model. </a:t>
            </a:r>
            <a:endParaRPr lang="ko-KR" altLang="en-US" dirty="0" smtClean="0" sz="1200"/>
          </a:p>
          <a:p>
            <a:pPr marL="0" indent="0" defTabSz="15240" algn="l">
              <a:lnSpc>
                <a:spcPts val="43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68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8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2. Software Development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Management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2.7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Organizational Issues and Project Management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Organizational issues have a deep influence on a software project, its progress,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the role of the project manager. The policies of an organization can affect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way the organization handles the customer, different types of technologies,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different software projects. The organizational issues that can influence a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Reaction to external influences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Interest in adherence to standards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Definition of core competency area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Existence of knowledge management system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Interest in human resources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One organizational issue that can influence a software project is the reaction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organization to external influences.- As a project manager, it is important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to assess how the organization reacts to changes in the external environment,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in the current technology environment that changes rapidly,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should be proactive in strengthening its capability baseline by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adopting new technology and retraining its employees as per market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Interest in adherence to standards is another organizational issue that can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influence a software project. The current technology environment is highly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dynamic. Various nonprofit and independent organizations have developed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protocols and standards for the standardization of software development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measurement: For example; the Software Engineering Institute at the Carnegie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Mellon University has developed the Capability Maturity Model (SEI-CMM).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CMM rates the processes of a software development organization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classifies it into five maturity levels. Software development organizations can also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get the quality-related certifications issued by the International Standards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smoothen your project management tasks by standardizing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internal processes and optimizing performance.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Definition of core competency area also influences a software project. 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that creates software must understand how they are created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establish processes accordingly For example, if the core competency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lies in manufacturing chemicals, it should preferably not attempt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69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 result, such as new knowledge. For example, a research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project develops knowledge that can be used to determine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whether or not a trend is present or a new process will benefit society.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presence of repetitive elements does not change the fundamental uniqueness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project work. For example: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 project to develop a new commercial airliner may require multiple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proto-types.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 project to bring a new drug to market may require thousands of doses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drug to support clinical trials.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 real estate development project may include hundreds of individual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units.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A development project (e.g., water and sanitation) may be implemented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five geographic areas.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5.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Aims/Tasks/Purpose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projects are designed to achieve specific targets defined in terms of aims,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tasks or a purpose. The nature and size of the project depends upon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complexity of the task, realization of the aims and scope of the purpose any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wants to achieve. In short project has to be aimed for achieving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certain tasks in a given time frame.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6.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Limited Time Scale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projects are always designed considering time constraints. Extension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completion dead lines are always discouraged as time overrun,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costs extra and in some cases opportunity cost for not completing a project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too high.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1.7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Four Project Dimensions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is an umbrella activity within software engineering.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begins before any technical activity is initiated and continues throughout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definition, development, and support of computer software.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Four P's have a substantial influence on software project management- people,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product, process, and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People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must be organized into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effective teams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, motivated to do high-quality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work, and coordinated to achieve effective communication.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The product requirements must be communicated from customer to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developer,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partitioned (decomposed) into their constituent parts,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positioned for work by the software team. 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process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must be adapted to the people and the problem. A common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 framework is selected, an appropriate software engineering paradigm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applied, and a set of work tasks is chosen to get the job done. 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development for such an organization, it is better to purchase an off-the-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shelf software product.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organizational issue that positively influences the tasks of software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managers is the presence of a good knowledge management system within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organization. Knowledge management is the collection of processes that control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creation and utilization of knowledge within the organization. A good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knowledge management system allows you to access relevant information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make informed decisions.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Another organizational issue that can influence a software project is the interest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in human resources. The human resources of an organization are its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primary resource. You need to ensure that the people in the development team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enjoy a comfortable work environment, which is conducive for smooth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trouble-free work. This includes providing suitable compensations, a friendly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 environment, and smooth processes. The absence of these factors negatively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affects employee morale, and therefore, productivity.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2.8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Managing Processes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a software project manager, you become the key player in a software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not only manager the day-to-day activities of the project but also ensure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product is delivered on time. What makes your role challenging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performance of project-related activities within a specified budget and time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constraint. At the same time, you need to keep the requirements and specifications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customer in mind.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deliver expected results, you carry out three successive processes: studying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feasibility of the project, planning to meet the requirement, and executing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plan. These processes can be further broken down into activities, such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planning, staffing, and monitoring.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plan and organize the software development team to complete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within the stipulated time and budget. To do this, you form a team of people who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have the required technical skills. Then, you ensure that all activities are carried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out as planned by the relevant people.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Your responsibilities include analyzing customer requirements, determining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scope of the software project, allocating resources top the project, scheduling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project, and executing the project. These responsibilities can be considered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terms of the areas where management skills are required. The primary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management areas that you need to concentrate on 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Managing Resources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Managing Cost </a:t>
            </a:r>
            <a:endParaRPr lang="ko-KR" altLang="en-US" dirty="0" smtClean="0" sz="1200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70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Managing Risk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Managing Schedule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Managing the project plan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Managing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Managing Resources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primary input required to create software are resources. Resources for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may be of three kinds: human, hardware, "and software. Human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 management is about effectively identifying the people with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appropriate skills, assigning roles and responsibilities to these people,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establishing reporting relationships. On the other hand, hardware and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 management relates to identifying and ensuring resources such as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workstations, disk space on servers, software tools, and software licenses. You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need to ensure that human resource identification and allocation is carried out;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simultaneously with hardware and software resource management.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manage resources effectively, there are two areas that you require your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attention. These 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Management of human resource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Identification of the critical hardware and software resources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of human resources calls for a number of actions. First, you define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reporting relationship for the software project. Reporting relationship can exist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within and across organizational units, technical areas, and hierarchical levels.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Next, determine the skills required for the software project, and identify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appropriate people who possess the required skills. You can review the resource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pool and identify resources on the basis of their experience and availability.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case the resources are unavailable, you request for their release from another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or outsource the required resources. Depending upon the organizational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practices arid experiences from past projects, you can assign roles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responsibilities to the development team. Finally, create a staff management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an organizational chart to show the hierarchical structure of the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of human resources also requires efficient team development.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a complex activity because it combines managing people and organizing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reporting structure within the team. You can build cohesion and commitment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within the team through team building activities. These activities include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conducting team meetings to involve people from areas other than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into decision-making.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manage human resources, you also need to implement a reward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recognition system. This helps in promoting and reinforcing positive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performance. It is important that you make the link between the performance and </a:t>
            </a:r>
            <a:endParaRPr lang="ko-KR" altLang="en-US" dirty="0" smtClean="0" sz="1200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71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reward explicit and achievable. You should also ensure that the training needs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development team are met.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second resource management area that requires attention is identification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hardware and software resources that are critical for the project. As a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manager, you must identify all the critical hardware and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resources and document them in the project plan. After the required resources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identified, you define control limits for each resource. Control limits for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 are the upper and lower limit beyond which the resource is above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below the required level. For example, if a software project requires disk space 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central server, the control limits for the disk space are the required maximum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minimum disk space. Note that not all hardware and software resources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critical to the success of a software project. In some software projects, you may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not find any critical resource at the beginning. However, as the project progresses,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 resources might become critical. For efficient resource management, you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should periodically assess hardware and software resource requirements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project. Just as a resource may become critical as a project progresses,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 might also become less critical over a period of time. Therefore; plan,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assess, and take corrective action for all the resources through the duration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Managing Cost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cost factor has a considerable influence on the execution of a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The budget of a software project is affected by factors, such as the current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orientation of the organization toward software development, number of skilled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personnel available, infrastructure, and computer hardware and software.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budget can also be influenced by timely availability of resources. If a particular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 is allocated to the project later than required, the costs involved could go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up drastically.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Quite often, when a software project starts to become too expensive, many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managers also tend to start cutting costs. This can have a direct impact 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employee morale. When employee morale drops, so does the quality of work,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productivity. Therefore, as a project manager you must prepare for all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circumstances through proper estimation and allocation. To manage costs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projects, you need an accurate estimation of costs. To do that, there is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sequence of steps that you need to perform.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Identify the resources required for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Estimate the cost of each activity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Set cost baselines for each activity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Implement a control system for cost changes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estimate costs, you first identify and describe all the resources required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project. You also estimate the duration for which the resources are used. </a:t>
            </a:r>
            <a:endParaRPr lang="ko-KR" altLang="en-US" dirty="0" smtClean="0" sz="1200"/>
          </a:p>
          <a:p>
            <a:pPr marL="0" indent="0" defTabSz="15240" algn="l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72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Next, estimate the cost of each resource. To estimate the cost, you can use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mathematical tools. However, in the case where limited information is available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about resources, you can also use expert judgment to estimate costs.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the costs of the required resources are estimated, you set cost baselines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activity. Cost baselines measure the performance of an activity with regard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the cost and duration defined for the completion of the activity.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Finally, as the project manager you implement a control system for cost changes.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cost control system defines cost baselines, identifies cost changes,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modifies cost baselines to adjust cost changes.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Management Risk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 management is an integral part of project management. In software projects,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where uncertainties are very high, risk management and mitigation is even more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critical. Taking risks for high payoffs might bring in high profits but not without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danger of losses. Risk on a small scale is acceptable to most project managers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the element of loss is minimal. However, large risks pose a danger to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progress of a software project and you need to manage them. Risk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involve identifying potential risks, assessing them, and planning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contingent actions if a risk materializes.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a project manager, you perform two primary activities to manage risks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Risk Analysis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Courier New"/>
                <a:ea typeface="Courier New"/>
              </a:rPr>
              <a:t>o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Risk identification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Courier New"/>
                <a:ea typeface="Courier New"/>
              </a:rPr>
              <a:t>o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Risk quantification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Risk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first activity in risk analysis is risk identification. Risk identification helps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point out the, potential risks for a software project across all phases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Risks might evolve through the duration of a software project,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therefore, risk identification is an ongoing activity. To identify potential risks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software project, you can analyze the activities in the software project,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product description, and risks faced by the development team in similar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past projects. This exercise allows you to identify the potential sources of risks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current software project, Assessing the factor influencing the different inputs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also allows you to identify the phases in the SDLC when risk might materialize.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potential risks have been identified, you can quantify them. This is done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ascertain their priority. If multiple risks materialize at the same time, then you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must assign a priority to each risk based on the degree of impact on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handle the highest-risk events first. For example, the risk of change in client </a:t>
            </a:r>
            <a:endParaRPr lang="ko-KR" altLang="en-US" dirty="0" smtClean="0" sz="1200"/>
          </a:p>
          <a:p>
            <a:pPr marL="0" indent="0" defTabSz="15240" algn="l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73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during the software construction phase is a higher risk than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deadline for a deliverable being missed. Therefore, you first manage the risk that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has a higher priority. To quantify project risks, you can use various mathematical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statistical tools. You can also use expert judgment to assess and quantify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you have identified and quantified the potential risks for a software project,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create a risk mitigation plan. The purpose of the risk mitigation plan is to help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identify procedures to choose the path of least damage and highest returns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case a risk materializes. To mitigate risks for a software project, you first need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be aware of the opportunities and threats that can be pursued or ignored.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enables you to focus on the risks that might have a negative impact on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and develop contingent plans to deal with these risks. You can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also mitigate risks by evolving alternative strategies to altogether prevent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potential risks from materializing.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case an unplanned risk materializes, you must be aware of the dependencies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activities so that ad hoc solutions can be evolved. However, as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 you can avoid unplanned risks from materializing by engaging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 intensive risk identification and mitigation exercise before the software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commences.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Managing Schedule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Time is a major constraint for a software project. With most software projects,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delivery dates for the software product are already committed to the customer 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time the project commences. As a software project manager you must perform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various tasks to balance time and deadlines. These are: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Identify the different deliverables that constitutes the software product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Define the activities that are required to produce the deliverables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Identify the interdependencies between activities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Define the duration of each activity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Assess the project network diagram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Create a schedule management and control plan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first task is to identify the different deliverables that constitute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product. These deliverables also mark the completion of the different phases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within a software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Next, define the activities that are required to produce the deliverables. To do this,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break down the SDLC into phases, identify the deliverables at the end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phase, and the activities required for creating the deliverables. </a:t>
            </a:r>
            <a:endParaRPr lang="ko-KR" altLang="en-US" dirty="0" smtClean="0" sz="1200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74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the activities are defined, you identify the interdependencies between them.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purpose of this exercise is to organize the activities and sequence them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form of a project schedule.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Next, you define the duration of each activity. The inputs that you need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scheduling are the resources required to complete each activity. Then, assesses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availability of these resources and the duration of each similar activity in similar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past projects.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estimating the time required for each activity to complete, you assess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network diagram. This includes an assessment of the duration estimates,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 requirements, resource pool description, and assumptions and constraints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the software. You can use Mathematical tools to determine a schedule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The project schedule defines the activities within each phase, the team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members assigned to complete each activity, the duration of each activity,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start and end dates for all of the activities.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Finally, create a schedule management and control plan. The purpose of this plan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to identify when changes occur, Implement the changes to the project schedule,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ensure that the changes are beneficial to the software project. After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changes are implemented, you might need to modify the sections of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 to ensure that the project is completed on time. </a:t>
            </a:r>
            <a:endParaRPr lang="ko-KR" altLang="en-US" dirty="0" smtClean="0" sz="1200"/>
          </a:p>
          <a:p>
            <a:pPr marL="0" indent="0" defTabSz="15240" algn="l">
              <a:lnSpc>
                <a:spcPts val="3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75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9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2. Software Development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Management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2.8		      Managing Processes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Managing the Project Plan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Preparing it project plan for a software project helps you ensure that the specified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and objectives are met successfully. It is a collation of all planning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that have happened for a software project. This includes activities such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design and analysis, activity definition, risk planning, and cost estimation.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create the plan, you assess all planning activities, organizational policies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regarding the creation of the project plan and assumption and constraints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To implement the software project plan, you require management skills,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such as leadership, communication, and problem solving, along with the basic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knowledge about the software. You also need to ensure that the senior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 bf the company has authorized work on the software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Knowledge management techniques help you to make informed decision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regarding the project plan.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After the project plan is executed, you manage the changes to it in such a way that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performance measurement baselines are not impacted, To manage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 effectively you monitor the project plan, periodic performance status reports,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requests for change. The primary tool that you can use to control the changes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project plan is the change control mechanism: This is a set of formal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procedures for changing the project plan.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Managing Quality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quality of software development depends largely on the understanding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‘quality’ and quality management within the software development team.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projects where each member has a different understanding of quality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his or her role in implementing it, the software product is usually not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required quality.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Implementing software quality is often associated with the software developer.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the role of the project manager is crucial in implementing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awareness and a quality-producing work environment. When a software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starts missing deadlines and is in danger of exceeding the budget,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managers often lose the focus on quality and lay stress on meeting deadlines.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the focus should be the other way round. A focus on delivering a </a:t>
            </a:r>
            <a:endParaRPr lang="ko-KR" altLang="en-US" dirty="0" smtClean="0" sz="1200"/>
          </a:p>
          <a:p>
            <a:pPr marL="0" indent="0" defTabSz="1524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76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product, even at the cost of missing a deadline or two ensures that your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 comes back for repeat orders. On the other hand, the price of non-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conformance (PONC) on quality standards simply translates into the loss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goodwill and loss of business.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Modern quality management techniques compliment project management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role of the project manager. Quality management techniques ensure that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product conforms to the customer requirements. Quality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further ensures that errors are prevented in the first round itself. Checks for errors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effort for removing the errors consume much more time, effort, and cost than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takes to prevent the errors in the first place. Therefore, maintaining quality in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is the domain of all team members.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However, as the project manager you have a critical role in maintaining quality.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provide the resources required to complete the activities of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and ensure that quality levels are constantly monitored.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first identify the areas that must be monitored for ensuring quality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quality measures to implement. Then, consider the quality policy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organization, the scope of the project, the applicable standards, and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description. Next, use tools, such as a cost-benefit analysis and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flowchart, to identify the areas where you need to monitor quality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subsequent actions for control. The output of this exercise is the quality plan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project. In addition, this exercise allows you to create checklists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help monitor quality.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a software project manager, you also need to use a quality control mechanism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 that the quality of the software product does not suffer. The aim of the quality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 mechanism is to ensure compliance with quality standards.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2.9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Execution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already learned in the beginning of the chapter that a software project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divided into different phases. This division is done on the basis of the activities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performed in each phase. Similarly, project management activities are also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arranged in phases. As a project manager, you perform the activities that map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of these phases. The project management phases can be broadly categorized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 follows;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Project initiation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Project closedown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Project planning, control, and tracking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Product implementation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Project Initiation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77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tasks performed for project initiation are mentioned below: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Requirement gathering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The first task is to gather the customer requirements.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 requirements may be spoken or unspoken. Therefore, the challenge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 manager is to elicit the requirements in such a way that both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spoken and unspoken customer needs and wants are gathered. After collecting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required information, you need to translate the customer requirements into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technical specifications for the software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Scope determination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The scope of a software project can be defined as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combination of the software product arid services to be delivered to the customer.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carry out the scope determination exercise to define the scope of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The scope determination exercise enables you to refine and understand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customer requirements. You can refine the scope definition further by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breaking down each deliverable into smaller and more manageable activities.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scope determination exercise also helps you identify the technology for creating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product.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Resource allocation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During project initiation, you identify the resources required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allocate them to the software project. The resources identified may be people,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reusable software components, and hardware or software tools. You allocate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 to the software project on the basis of the activities defined in the scope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determination exercise. While allocating appropriate resources for a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project, you also need to calculate the cost of each resource. The cost of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resource is calculated according to the duration of the resource in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Estimating the cost of resources also helps you prepare a budget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Note: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Scope determination and resource allocation are discussed in more detail in later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chapters.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Initial project plan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Another exercise that you carry out during project initiation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the creation of a rough project plan. This plan is a draft version and carries only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primitive project plan features. This project plan carries the initial risk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 of the software project, the initial start and end dates, the duration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in the project, and the sequencing of these activities.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Project Planning, Controlling, and Tracking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This activity of the project manager involves detailed tasks. These tasks 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mentioned below: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Detailed project plan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After the scope for the software project is determined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product design is ready, you prepare a detailed project plan. To create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detailed project plan, you define a detailed list of all the elements that make up the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78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deliverables. Next, the deliverables are further broken up to help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calculation of durations, start dates and end dates for each activity mentioned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plan. Roles and responsibilities are assigned to people with the appropriate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skills to complete each activity within specified time.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Control mechanism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These are set up to control the impact of changes on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project. The control mechanism includes a detailed risk management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mitigation plan, a detailed quality plan, and quality assurance activities. You also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implement a review and audit system for periodic assessment and measurement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project activities. The review and audit system enables you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evaluate the progress of the software project. It ensures that all necessary data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collected, deviation from the planned baselines is checked, and corrective action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taken at all checkpoints. In this way, the review and audit system ensures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compliance with the organizational processes for software development. </a:t>
            </a:r>
            <a:endParaRPr lang="ko-KR" altLang="en-US" dirty="0" smtClean="0" sz="1200"/>
          </a:p>
          <a:p>
            <a:pPr marL="0" indent="0" defTabSz="15240" algn="l">
              <a:lnSpc>
                <a:spcPts val="45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79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he 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project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must be organized in a manner that enables the software team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succeed.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Effective software project management focuses on the four P’s: people, product,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process, and project. The order is not arbitrary. The manager who forgets that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engineering work is an intensely human endeavor will never have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Success in project management. A manager who fails to encourage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comprehensive customer communication early in the evolution of a project risks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building an elegant solution for the wrong problem. The manager who pays little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attention to the process runs the risk of inserting competent technical methods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tools into a vacuum. The manager who embarks without a solid project plan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jeopardizes the success of the product.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People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 study published by the IEEE, the engineering vice presidents of three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major technology companies were asked the most important contributor to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successful software project. They answered in the following way: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VP 1: I guess if you had to pick one thing out that is most important in our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environment. I’d say it’s not the tools that we use, it’s the people.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VP 2: The most important ingredient that was successful on this project was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having smart people…very little else matters in my opinion....The most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important thing you do for a project is selecting the staff...The success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development organization is very, very much associated with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ability to recruit good people.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VP 3: The only rule I have in management is to ensure I have good people –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real good people-and that I grow good people – and that I provide 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environment in which good people can produce.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Indeed, this is a compelling testimonial on the importance of people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engineering process. And yet, all of us, from senior engineering vice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presidents to the lowliest practitioner, often take people for granted. Managers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argue (as the preceding group had) that people are primary, but their actions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sometimes belie their words. In this section we examine the players who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participate in the software process and the manner in which they are organized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perform effective software engineering.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							The Players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process (and every software project) is populated by players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who can be categorized into one of five constituencies: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							Senior managers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who define the business issues that often have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significant influence on the project.  </a:t>
            </a:r>
            <a:endParaRPr lang="ko-KR" altLang="en-US" dirty="0" smtClean="0" sz="1200"/>
          </a:p>
          <a:p>
            <a:pPr marL="0" indent="0" defTabSz="1524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10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2. Software Development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Management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2.9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Execution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Product Implementation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Product implementation activities involve defining processes related to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implementation of the software product at the customer site. Some of the tasks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you perform for product implementation are mentioned below: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Implementation plan creation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An implementation plan defines the duration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implementation and the hard and software perquisites for implementing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product.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Support plan creation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the project manager also needs to create a support plan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customer. The support plan includes consideration such as the post-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implementation support activities provided to the customer. Post-implementation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considerations include the number of support staff available to the customer, their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names, contact numbers, and the duration of their availability.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Training plan creation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During product implementation, you create a training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 to train the customer on the software product. The training plan includes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considerations such as the duration of training, the prerequisites for training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people, and the number of people that can be trained simultaneously.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User acceptance plan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You also need to prepare a user acceptance plan. The user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acceptance plan provides a detailed outline on how and when the user acceptance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tests are performed. The primary focus of user acceptance test is to ensure that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final software product offers all the functionality and performance that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 wanted. Therefore, the customer tests the software product for issues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such as aesthetics, user friendless, and scalability.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Project Closedown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final activity for a project manager is project closedown. For most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projects, the project closedown activities take place in the post-implementation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phase. However, in some software projects, the customer requests support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for a longer duration. In such cases, the software project is considered </a:t>
            </a:r>
            <a:endParaRPr lang="ko-KR" altLang="en-US" dirty="0" smtClean="0" sz="1200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80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closed immediately after implementation. The tasks that you perform in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closedown are mentioned below: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Prepare closedown report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The project closedown report contains the results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causal analysis that you do for the project. This contains an analysis of what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went wrong, what went right, and what you could have done better in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Identify learning: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You also need to assess the entire software project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results of the causal analysis to identify the key learning points from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This helps you identify areas of improvement for future projects.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learning points can also be used by the organization as considerations while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planning and executing the next software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Identify reusable software components: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Reusing software components enables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to lower the cost, time, and effort required to complete the software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successfully. After project closedown, you identify the software components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be reused in future projects of similar nature. The software components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prepared for a software project may be complete, partially complete, or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stage. These components or their designs can be assessed for usability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future projects.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Create reference material: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After the project is complete, you can create white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papers and reference documents. This can be a significant contribution to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and the application area of the software by creating an authoritative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knowledge base.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2.10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Project Management Myths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most cases, you learn the skills required to manage a software project while 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job. As a result, most software project managers practice a lot of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techniques that are of doubtful authenticity. Many software project managers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learn about the so-called management skills and concepts that are actually myths.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Clarifying the Project Management Myths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following list aims to clarify some of the more prevalent myths in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management.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1.							Combining the best resources with the worst resources available for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helps to complete the project successfully.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2.							A general statement of objectives is sufficient to begin work on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</a:t>
            </a:r>
            <a:endParaRPr lang="ko-KR" altLang="en-US" dirty="0" smtClean="0" sz="1200"/>
          </a:p>
          <a:p>
            <a:pPr marL="0" indent="0" defTabSz="1524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81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3.							Allocating extra resources to a late project allows it to catch up with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schedule.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4.							As software by itself is flexible, you can change the requirements at any point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the software project life cycle.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5.							The management and the customer always impose an unrealistic deadline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6.							A software project that meets all the stated objectives is a success.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7.							Software maintenance is an easy task and requires less effort than actual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development.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8.							Identifying and reporting errors during the reviews makes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developer unhappy and spoils the work environment.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9.							Web-enabling an application or adopting client/server; architecture helps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run software projects smoothly.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Myth: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Combining the best resources with the worst resources available for a project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helps to complete the project successfully.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software projects, combining the best resources with the worst resources drags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down the efficiency and productivity of good resources. This invariably decreases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speed of the software project, and the project ends much after the specified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deadline.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Myth: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A general statement of objective is sufficient to begin work on the software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project.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Many software project managers and customers believe that a general statement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objectives gives a reasonable idea of the requirements. However, a formal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detailed description of the customer requirements is needed before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commences. The software project manager must ensure that all information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regarding the software project, such as the functions, performance, interfaces,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constraints, assumptions and validation criteria is gathered.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Myth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Allocating extra resources to a late project allows it to catch up with the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project schedule.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software project is not a mechanical process such as, say; digging an artificial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lake. In case of creating an artificial lake, adding more people to the job can help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dig a larger area in the same time. However, in a software project, adding, more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people actually increases the time required to finish the project. This happens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because a new person joining the project requires time to understand the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82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of the client, software design, and standards. Moreover, the existing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people in the project need to devote time and effort to train the new people on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project. Therefore, allocating additional resources to a risky situation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increases the risk to the software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Myth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As software by itself is flexible, changes in the requirements can be made at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any point in the software project life cycle.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Requests for changes are common with all projects. However, the timing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 for requests is critical. This is because an untimely change adversely,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impacts the cost of the software project. For example, a change request during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gathering stage has a relatively low impact on costs. On the other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hand, a change request during, the software construction stage can be extremely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expensive to incorporate. The software project manager must decide with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 upon a set of objectives that must be achieved at the end of the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addition, the project manager and the customer must decide on a specific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phase, beyond which only critical change requests are accepted.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Myth: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The management and customer always impose an unrealistic deadline for the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software project.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management and customer usually believe that project managers prepare cost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effort, and time estimates inclusive of buffers. The management and customers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rationalize that if they can cut the buffers by imposing a tight deadline or a low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budget on a project, the project manager would still complete the project on time.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Myth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A software project that meets all the stated objectives is a success.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 requirements for a software project are always in two forms, spoken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unspoken. Usually, the objectives formed from the customer requirements 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based on the spoken requirements. The software project manager must to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aware of the unspoken requirements and ensure that these are met.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Myth: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Software maintenance is an easy task and requires less effort than actual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software development.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If change requests are made toward the end of the project, then maintenance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 can contribute to large costs and effort overruns. Moreover, contrary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popular view, implementing changes in the software product 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maintenance stage is a painstaking task.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Myth: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		Identifying and reporting errors during the reviews makes the software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developer unhappy and spoil the work environment. </a:t>
            </a:r>
            <a:endParaRPr lang="ko-KR" altLang="en-US" dirty="0" smtClean="0" sz="1200" b="1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83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If a developer makes an error, it is important to point it out so that the error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fixed in time. A project manager must communicate assertively so that the team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does not lose focus on quality. In addition, letting an error pass may have ripple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effects on the quality of the software product, frustrating the entire team. </a:t>
            </a:r>
            <a:endParaRPr lang="ko-KR" altLang="en-US" dirty="0" smtClean="0" sz="1200"/>
          </a:p>
          <a:p>
            <a:pPr marL="0" indent="0" defTabSz="15240" algn="l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Myth: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</a:rPr>
              <a:t>			Web-enabling an application or adopting client / server architecture helps to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FF0000"/>
                </a:solidFill>
                <a:latin typeface="Times New Roman"/>
                <a:ea typeface="Times New Roman"/>
              </a:rPr>
              <a:t>run software projects smoothly.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No single technology platform, language, or architecture is a one-point solution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all software projects. All approaches to software development have unique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merits and demerits. For example, if a marketing firm needs to make information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accessible to people at remote locations, then a, Web-based application is a good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option. However, mainframes are still preferred for applications created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banking industry. </a:t>
            </a:r>
            <a:endParaRPr lang="ko-KR" altLang="en-US" dirty="0" smtClean="0" sz="1200"/>
          </a:p>
          <a:p>
            <a:pPr marL="0" indent="0" defTabSz="15240" algn="l">
              <a:lnSpc>
                <a:spcPts val="4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84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5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11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2. Software Development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Management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2.11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Problems in Software Projects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projects are similar to traditional projects in the sense that the same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types of problems affect them both. However, the difference in managing these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problems lies in the approach that you take to the specific issue. For example,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technology-related problem for a software project might be the low degree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reuse of the software components created. However, for a car-manufacturing firm,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is no chance of reusing a component such as a front axle.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can classify the problems that affect software projects into the following four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categories: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People-related problems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Process-related problems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Product-related problems </a:t>
            </a:r>
            <a:endParaRPr lang="ko-KR" altLang="en-US" dirty="0" smtClean="0" sz="1200"/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				Technology-related problems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People-related problems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People-related problems in a software project are: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Low motivation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As the project manager it is your responsibility to ensure an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optimal level of motivation within the team. Lengthy projects, complex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activities1 and scarce resources often decrease the motivation level in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development team. However, you need to lead in such a way that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is constantly motivated to do a good job.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Problem employees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Some members of any team always create a problem.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example, an employee may carry a 'holier-than thou' attitude. Problem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employees raise the chances of conflicts and differences of opinions within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development team. They lower the efficiency and productivity of other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members and make it difficult to meet the objectives of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within the specified time. You need to ensure that employees are not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allowed to create a pr9blem for the rest of the team. Even if the employee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very competent, you need to assess the indispensability of such emp1oyees for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project. Moreover, you refrain from playing favorite with certain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employees and treat everyone with the same measure.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85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Unproductive work environment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The work environment is a major factor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affects the productivity of the development team. For example, a noisy or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cramped workspace decreases the motivation levels of the employees.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Similarly, unfriendly organizational policies also lower the motivation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members. As the project manager, you need to ensure that the team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protected from harmful external make the workspace friendly to work in.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Inefficient project management style: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the project manager needs to lead by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example. The team members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absorb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the work culture, work ethic, and attitude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project manager and implement it in their work style. If you display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lack of leadership qualities and weak ideals, the motivation levels decrease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across software team.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Lack of stakeholder interest: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For a software project to be a success, each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stakeholder needs to take an active interest in the progress of the project. Al1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stakeholders, including the customer, the management, and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team, need to commit to the success of the project. For example,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if the software development team is not committed to the project, then their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contribution may not be to the optimum level.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Ineffective project sponsorship by management: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Lack of commitment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senior management to a software project lowers the motivation level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members. If the management commits to the progress of a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project, and takes a keen interest in the progress, the confidence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development team will increase.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Process- related Problems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process-related problems in a software project are: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Unrealistic schedule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Assigning unrealistic deadlines for a software project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primary reason why software projects are delayed. Often, the marketing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management team commit a delivery date to the customer in the hope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getting the project contract. However, these dates are not decided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consultation with the development team. The rationale for assigning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deadlines is unfounded. You need to ensure that the deadlines match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ability of the software team to deliver the software product. As it is not always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possible to shift deadlines committed to the customer, you also need to plan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resource allocation and project execution such that the deadlines are met.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Insufficient identification: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Unidentified, partially identified, and unplanned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risks pose a threat to the success of a software project. You need to intensively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identify risks and evolve a risk management plan such that the project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completed successfully, on time. </a:t>
            </a:r>
            <a:endParaRPr lang="ko-KR" altLang="en-US" dirty="0" smtClean="0" sz="1200"/>
          </a:p>
          <a:p>
            <a:pPr marL="0" indent="0" defTabSz="15240" algn="l">
              <a:lnSpc>
                <a:spcPts val="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86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Unsuitable life cycle model selection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Different software projects require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different SDLC models. For example, a project to create banking .software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different from software for a satellite where the concept needs to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researched. For the former example, the Waterfall model is more applicable.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the latter example, the Spiral model is more suitable. Selecting the correct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life cycle model is critical to the success of a software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Abandoning quality under pressure of deadlines: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Where a software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faces a shortage of resources, time, and funds, project managers often push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away quality concerns and focus on meeting deadlines and staying within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budget. Abandoning quality has a ripple effect that actually adds even more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time, effort, and costs to the software projects. The cost of doing things right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first time is lower than the cost of inspection during product delivery.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Also, the cost of inspection is lower than the cost of debugging software after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customer spots errors.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Unstructured and hurried software development: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When software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progresses with more focus on meeting deadlines and staying within a budget,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approach to the software development is unstructured and hurried. You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should plan the software project such that all the activities are identified,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sequenced properly, and roles and responsibilities assigned to the various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people on the project. You should also maintain the focus of the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toward a structured approach to software development.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Product-related Problems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are many product-related problems that you can face in a software project.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are: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Product scope changed toward the end of the project life cycle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: The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time, effort, and cost estimates for a software project can go up dramatically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when the customer changes the scope 9f the product toward the end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project. In such situations, you should verify the criticality of the scope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change. However, if the change request is not critical, you should retain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original scope with a proper explanation to the customer. If the change request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is critical, you should explain the situation to the customer. Usually,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 gives more time and funds to a software project if proper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justification is provided. In some cases, the scope change may also be because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a change in government policy. It may become mandatory for you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include such change requests.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Research-oriented software development: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Many software projects digress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from the original scope because of the nature of the software product 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technology used. When a totally new kind of software is developed or a new </a:t>
            </a:r>
            <a:endParaRPr lang="ko-KR" altLang="en-US" dirty="0" smtClean="0" sz="1200"/>
          </a:p>
          <a:p>
            <a:pPr marL="0" indent="0" defTabSz="15240" algn="l">
              <a:lnSpc>
                <a:spcPts val="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87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technology is used, the software development team can lose focus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objectives by getting into a research-oriented approach. It becomes your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responsibility as the project manager to maintain the focus on the objective. </a:t>
            </a:r>
            <a:endParaRPr lang="ko-KR" altLang="en-US" dirty="0" smtClean="0" sz="1200"/>
          </a:p>
          <a:p>
            <a:pPr marL="0" indent="0" defTabSz="15240" algn="l">
              <a:lnSpc>
                <a:spcPts val="60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88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12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2. Software Development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Management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2.10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Problems in Software Projects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Product-related Problems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III-defined scope: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You need to define the scope of the software product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initial stages of a software project. The scope of a software product is defined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terms of the functionality requirements, the performance requirements,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assumptions, and the constraints on the product. If the product scope is ill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defined, the software project does not have a proper focus on the features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required in the product.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Fuzzy users: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You also need to clarify the background characteristics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users of the final software product at the beginning of the software project. If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description of the users is fuzzy, then the software analysis, design,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stages may reflect the ambiguity with regard to the functions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performance of the final software product.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Technology-related problems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You may also encounter technology-related problems in a software project. These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Overestimated savings from reusable components and new tools and 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methods: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You can reuse software components in a software project to save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time, effort, and cost of creating the component again. It is important that you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assess the savings that the use of such a software component provides to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project. This expectation of both the customer and the management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might not be met, if you overestimate the savings from reusing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components.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Switching tools in mid way: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The current technology environment offers new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tools and technologies for software development at a fast rate. All these tools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technologies offer the benefits of a shorter development cycle, lower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costs, and under better functionality than earlier tools. You should identify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commit to the tool and technology for the software project before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commences. Switching the tool or technology used during the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stage causes the developers to relearn a new tool. In addition, </a:t>
            </a:r>
            <a:endParaRPr lang="ko-KR" altLang="en-US" dirty="0" smtClean="0" sz="1200"/>
          </a:p>
          <a:p>
            <a:pPr marL="0" indent="0" defTabSz="1524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89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							Project (technical) managers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 who must plan, motivate, organize,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control the practitioners who do software work.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							Practitioners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who deliver the technical skills that are necessary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 a product or application.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4.							Customers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who specify the requirements for the software to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engineered and other stakeholders who have a peripheral interest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outcome.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							End-users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Who interact with the software once it is released for production use.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Every software project is populated by people who fall within this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taxonomy. To be effective, the project team must be organized in a way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maximizes each person’s skills and abilities. And that’s the job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team leader.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3.							Team Leaders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management is a people-intensive activity, and for this reason,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competent practitioners often make poor team leaders. They simply don’t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have the right mix of people skills. And yet, as Edgemon states: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“unfortunately and all too frequently it seems, individuals just fall into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manager role and become accidental project managers.” [EDG95].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cultivation of motivated, highly skilled software people has been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discussed since the 1960s (e.g., [COUBO] [WIT94} [DEM9B]). In fact,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“people factor’ is so important that the Software Engineering Institute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has developed a people management capability maturity model (PM-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CMM), “to enhance the readiness of software organizations to undertake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increasingly complex applications by helping to attract, grow, motivate,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deploy, and retain the talent needed to improve their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development capability” [CUR94].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people management maturity model defines the following key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practice areas for software people: recruiting, selection, performance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management, training, compensation, career development, organization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work design, and team/culture development. Organizations that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achieve high levels of maturity in the people management area have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higher likelihood of implementing effective software engineering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practices.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PM-CMM is a companion to the software capability maturity model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guides organizations in the creation of a mature software process. 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The Process  </a:t>
            </a:r>
            <a:endParaRPr lang="ko-KR" altLang="en-US" dirty="0" smtClean="0" sz="1200" b="1"/>
          </a:p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there is a chance that it might not be possible to integrate the software already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developed with the new tool.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i="1" b="1">
                <a:solidFill>
                  <a:srgbClr val="000000"/>
                </a:solidFill>
                <a:latin typeface="Times New Roman"/>
                <a:ea typeface="Times New Roman"/>
              </a:rPr>
              <a:t>										Integrating different software products in cross-platform implementation:</a:t>
            </a:r>
            <a:endParaRPr lang="ko-KR" altLang="en-US" dirty="0" smtClean="0" sz="1200" i="1" b="1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modem software environment requires that all software should integrate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each other. However, many software projects do not plan for integration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existing software in the same or different domain. This limits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applicationofsu9h software and reduces the shelf life drastically. They key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success of a software product is interoperability. The software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manager needs to determine the scope for the software product such that 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can be integrated easily with existing software.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Summary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phases in a software project can be organized into a project life cycle. Some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standard life cycle models are the Waterfall model, the Prototyping model,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Incremental model, and the Spiral model.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Organizational policies and attitudes influence the progress of a software project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the tasks of a software project manager. For smooth progress of software,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project, the organization should be proactive in adopting changes in technology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market environments, focused on developing software, and accept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 that match the organizational capability baseline. In addition,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organization should implement employee-friendly human resource policies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good knowledge management system.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role of a software project manager includes managing resources, cost, risk,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schedules, project plan, and quality. Software project management activities can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 divided into phases. The main phases and the associated activities are initiating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project, planning, controlling, and tracking, implementing the product,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closedown.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Initiating the project includes gathering requirements, determining the scope,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allocating resources, and creating an initial project plan. Planning, controlling,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tracking involve creating a detailed project plan, constructing software,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implementing a control mechanism. Implementing the product comprises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implementation plan, support plan, training plan, and user acceptance plan.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 closedown includes preparing closedown report, identifying learning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future projects, and identifying reusable software components for future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Problems- affecting software projects can be classified into people-related,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project-related, product-related, and technology-related.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Various myths regarding software project management are adding more people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late project can help to finish the project on time, combining the best resources </a:t>
            </a:r>
            <a:endParaRPr lang="ko-KR" altLang="en-US" dirty="0" smtClean="0" sz="1200"/>
          </a:p>
          <a:p>
            <a:pPr marL="0" indent="0" defTabSz="1524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90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with the worst resources results in optimal resource allocation, and changes to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scope of the software project and the software product can be made at any-time in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SDLC. </a:t>
            </a:r>
            <a:endParaRPr lang="ko-KR" altLang="en-US" dirty="0" smtClean="0" sz="1200"/>
          </a:p>
          <a:p>
            <a:pPr marL="0" indent="0" defTabSz="15240" algn="l">
              <a:lnSpc>
                <a:spcPts val="60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91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13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2. Software Development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Technical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2.11    Requirements Management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Preview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requirements engineering is a process of discovery, refinement,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modeling and specification. The system requirements and role allocated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software-initially established by the system engineer-are refined in detail.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Models of the required data information and control flow and operational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behavior are created. Alternative solutions are analyzed and a complete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 model is created.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engineering is the systematic use of proven principles,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techniques, languages, and tools for the cost effective analysis,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documentation, and on-going evolution of user needs and the specification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the external behavior of a system to satisfy those user needs. Notice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like all engineering disciplines, requirements engineering is not conducted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 a sporadic random or otherwise haphazard fashion, but instead is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systematic use of proven approaches.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Both the software engineer and customer take an active role in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engineering-a set of activities that is often referred to as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  <a:ea typeface="Times New Roman"/>
              </a:rPr>
              <a:t>analysis.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The customer attempts to reformulate a sometimes nebulous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system-level description of data, function and behavior into concrete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detail. The developer acts as interrogator, consultant, problem solver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negotiator.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overall role of Software in a larger system is identified during system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engineering. However, it's necessary to take a harder look at software's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role-to understand the specific requirements that must be achieved to build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high-quality software. That's the job of software requirements analysis.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perform the job properly, you should follow a set of underlying concepts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principles. Generally, a software engineer performs requirements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 However, for complex business applications a 'system analyst’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trained in the business aspects of the application domain may perform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task. If you don't analyze, it's highly likely that you'll build a very elegant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solution that solves the wrong problem. The result is wasted time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money, personal frustration and unhappy customers. </a:t>
            </a:r>
            <a:endParaRPr lang="ko-KR" altLang="en-US" dirty="0" smtClean="0" sz="1200"/>
          </a:p>
          <a:p>
            <a:pPr marL="0" indent="0" defTabSz="1524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92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5305" y="5111750"/>
            <a:ext cx="3450590" cy="207835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9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Data, functional, and behavioral requirements are identified by eliciting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from the customer. Requirements are refined and analyzed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assess their clarity, completeness, and consistency.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Requirements analysis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analysis is a software engineering task that bridges the gap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between system level requirements engineering and software design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(Figure 1). Requirements engineering activities result in the specification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of software's operational characteristics (function, data; and behavior),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indicate software's interface with other system elements, and establish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constraints that software must meet. Requirements analysis allows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engineer (sometimes called analyst in this. role) to refine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allocation and build models of the data, functional,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behavioral domains that will be treated by software. Requirements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 provides the software designer with a representation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information, function, and behavior that can be translated to data,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architectural, interface, and component-level designs. Finally,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specification provides the developer and the customer with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means to assess quality once software is built.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Figure 1: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a bridge between system engineering and software design </a:t>
            </a:r>
            <a:endParaRPr lang="ko-KR" altLang="en-US" dirty="0" smtClean="0" sz="1200"/>
          </a:p>
          <a:p>
            <a:pPr marL="0" indent="0" defTabSz="15240" algn="l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System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Engineerin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g </a:t>
            </a:r>
            <a:endParaRPr lang="ko-KR" altLang="en-US" dirty="0" smtClean="0" sz="1200" b="1"/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Requirement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Analysis </a:t>
            </a:r>
            <a:endParaRPr lang="ko-KR" altLang="en-US" dirty="0" smtClean="0" sz="1200" b="1"/>
          </a:p>
          <a:p>
            <a:pPr marL="0" indent="0" defTabSz="15240" algn="l">
              <a:lnSpc>
                <a:spcPts val="7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requirements analysis may be divided into five areas of effort: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(1) Problem recognition,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(2) Evaluation and synthesis,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(3) Modeling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(4) Specification,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(5) Review </a:t>
            </a:r>
            <a:endParaRPr lang="ko-KR" altLang="en-US" dirty="0" smtClean="0" sz="1200"/>
          </a:p>
          <a:p>
            <a:pPr marL="0" indent="0" defTabSz="1524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93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  <p:sp>
        <p:nvSpPr>
          <p:cNvPr id="190" name="Rect 3"/>
          <p:cNvSpPr>
            <a:spLocks noGrp="1" noChangeArrowheads="1"/>
          </p:cNvSpPr>
          <p:nvPr/>
        </p:nvSpPr>
        <p:spPr>
          <a:xfrm rot="0">
            <a:off x="4450080" y="5998210"/>
            <a:ext cx="1793240" cy="7715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Software </a:t>
            </a:r>
            <a:endParaRPr lang="ko-KR" altLang="en-US" dirty="0" smtClean="0" sz="1200" b="1"/>
          </a:p>
          <a:p>
            <a:pPr marL="0" indent="0" defTabSz="1524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Software </a:t>
            </a:r>
            <a:endParaRPr lang="ko-KR" altLang="en-US" dirty="0" smtClean="0" sz="1200" b="1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Design </a:t>
            </a:r>
            <a:endParaRPr lang="ko-KR" altLang="en-US" dirty="0" smtClean="0" sz="1200" b="1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Initially, the analyst studies the System Specification (if one exists)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Project Plan. It is important to understand software in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context and to review the software scope that was used to generate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planning estimates. Next, communication for analysis must be established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 that problem recognition is ensured. The goal is recognition of the basic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problem elements as perceived by the customer/users.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																							Problem evaluation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Problem evaluation and solution synthesis is the next major area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effort for analysis. The analyst must define all externally observable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data objects, evaluate the flow and content of information, define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elaborate all software functions, understand software behavior in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context of events that affect the system, establish system interface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characteristics, and uncover additional design constraints. Each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tasks serves to describe the problem so that an overall approach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or solution may be synthesized. For example, an inventory control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is required for a major supplier of auto parts. The analyst finds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that problems with the current manual system include: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(1) Inability to obtain the status of a component rapidly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(2) Two or three-day turnaround to update a card file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(3) Multiple reorders to the same vendor because there is no way to   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associate vendors with components, and so forth.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Once problems have been identified, the analyst determines what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is to be produced by the new system and what data will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provided to the system. For instance, is the customer desires a daily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report that indicates what parts have been taken from inventory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how many similar parts remain. The customer indicates that inventory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clerks will log the identification number of each part as it leaves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inventory area.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</a:rPr>
              <a:t>																																																																																																																																																																					Solution synthesis 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Upon evaluating current problems and desired information (input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output), the analyst begins to synthesize one or more solutions.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begin, the data objects processing functions and behavior of the system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are defined in detail. Once this information has been established, basic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architectures for implementation are considered.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client/server approach would seem to be appropriate, but does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to support this architecture fall within the scope outlined in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Plan? A database management system would seem to be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required, but is user/customer's need for associativity justified?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process of evaluation and synthesis continues until both analyst and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94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customer feel confident that software can be adequately specified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subsequent development steps.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Throughout evaluation and solution synthesis, the analyst's primary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focus is on "what, not "how." What data does the system produce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consume what functions the system must perform. What behaviors do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system exhibit, what interfaces, are defined and what constraints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apply?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the evaluation and solution synthesis activity, the analyst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creates models of the system in an effort to better understand data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control flow, functional processing, operational behavior,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content. The model serves as a foundation for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and as the basis for the creation of specifications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Software. The customer may be unsure of precisely what is required.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developer may be unsure that a specific approach will properly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accomplish function and performance. For these, and many other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reasons, an alternative approach to requirements analysis, called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Prototyping, may be conducted.  </a:t>
            </a:r>
            <a:endParaRPr lang="ko-KR" altLang="en-US" dirty="0" smtClean="0" sz="1200"/>
          </a:p>
          <a:p>
            <a:pPr marL="0" indent="0" defTabSz="15240" algn="l">
              <a:lnSpc>
                <a:spcPts val="38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95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LECTURE # 14 </a:t>
            </a:r>
            <a:endParaRPr lang="ko-KR" altLang="en-US" dirty="0" smtClean="0" sz="1397" b="1"/>
          </a:p>
          <a:p>
            <a:pPr marL="0" indent="0" defTabSz="1524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2. Software Development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397" b="1">
                <a:solidFill>
                  <a:srgbClr val="000000"/>
                </a:solidFill>
                <a:latin typeface="Times New Roman"/>
                <a:ea typeface="Times New Roman"/>
              </a:rPr>
              <a:t>Technical Fundamentals </a:t>
            </a:r>
            <a:endParaRPr lang="ko-KR" altLang="en-US" dirty="0" smtClean="0" sz="1397" b="1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2.11 </a:t>
            </a: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Requirements Management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Requirements Analysis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Evaluation and Synthesis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Upon evaluating current problems and desired information (input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output), the analyst begins to synthesize one or more solutions.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begin, the data objects processing functions and behavior of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system are defined in detail. Once this information has been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established, basic architectures for implementation are considered.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client/server approach would seem to be appropriate, but does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to support this architecture fall within the scope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outlined in the Software Plan? A database management system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would seem to be required, but is user/customer's need for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associativity justified? The process of evaluation and synthesis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continues until both analyst and customer feel confident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can be adequately specified for subsequent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steps.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Throughout evaluation and solution synthesis, the analyst's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primary focus is on "what, not "how." What data does the system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produce and consume what functions the system must perform.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What behaviors do the system exhibit, what interfaces, are defined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what constraints apply?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Models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the evaluation and solution synthesis activity, the analyst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creates models of the system in an effort to better understand data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control flow, functional processing, operational behavior,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content. The model serves as a foundation for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and as the basis for the creation of specifications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Specification </a:t>
            </a:r>
            <a:endParaRPr lang="ko-KR" altLang="en-US" dirty="0" smtClean="0" sz="1200" b="1"/>
          </a:p>
          <a:p>
            <a:pPr marL="0" indent="0" defTabSz="1524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96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During the evaluation and solution synthesis activity, the analyst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creates models of the system in an effort to better understand data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control flow, functional processing, operational behavior,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content. The model serves as a foundation for software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design and as the basis for the creation of specifications for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Software. The customer may be unsure of precisely what is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required. The developer may be unsure that a specific approach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will properly accomplish function and performance. For these,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many other reasons, an alternative approach to requirements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analysis, called Prototyping, may be conducted.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•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					Concerns for Review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customer may be unsure of precisely what is required.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developer may be unsure that a specific approach will properly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accomplish function and performance. For these, and many other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reasons, an alternative approach to requirements analysis, called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Prototyping, may be conducted.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For example, an inventory control system is required for a major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supplier of auto parts. The analyst finds that problems with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current manual system include: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(1) Inability to obtain the status of a component rapidly, 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(2) Two- or three-day turn- around to update a card file,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(3) Multiple reorders to the same vendor because there is no way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associate vendors with components, and so forth.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Once problems have been identified, the analyst determines what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information is to be produced by the new system and what data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will be provided to the system. For instance, customer desires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daily report that indicates what parts have been taken from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inventory and how many similar parts remain. The customer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indicates that inventory clerks will log the identification number of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each part as it leaves the inventory area.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Upon evaluating current problems and desired information (input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output), the analyst begins to synthesize one or more solutions.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 begin, the data objects, processing functions, and behavior of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system are defined in detail. Once this information has been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established, basic architectures for implementation are considered.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client/server approach would seem to be appropriate, but does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software to support this architecture fall within the scope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outlined in the </a:t>
            </a:r>
            <a:r>
              <a:rPr lang="en-US" altLang="ko-KR" dirty="0" smtClean="0" sz="1200" i="1">
                <a:solidFill>
                  <a:srgbClr val="000000"/>
                </a:solidFill>
                <a:latin typeface="Times New Roman"/>
              </a:rPr>
              <a:t>		Software Plan?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</a:rPr>
              <a:t>		A database management system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would seem to be required, but is the user/customer's need for </a:t>
            </a:r>
            <a:endParaRPr lang="ko-KR" altLang="en-US" dirty="0" smtClean="0" sz="1200"/>
          </a:p>
          <a:p>
            <a:pPr marL="0" indent="0" defTabSz="15240" algn="l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97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associativity justified? The process of evaluation and synthesis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continues until both analyst and customer feel confident that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can be adequately specified for subsequent development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steps.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Symbol"/>
                <a:ea typeface="Symbol"/>
              </a:rPr>
              <a:t>⇒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					Requirements Elicitation for Software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Before requirements can be analyzed, modeled, or specified they must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gathered through an elicitation process. A customer has a problem that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may be amenable to a computer-based solution. A developer responds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customer's request for help.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Communication has begun. But, as we have already noted, the road from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communication to understanding is often full of potholes.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1.							Initiating the Process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most commonly used requirements elicitation technique is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conduct a meeting or interview. The first meeting between a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engineer (the analyst) and the customer can be likened to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awkwardness of a first date between two adolescents. Neither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person knows what to say or ask; both are worried that what they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do say will be misinterpreted; both are thinking about where it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might lead (both likely have radically different expectations here);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both want to get the thing over with, but at the same time, both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want it to be a success. Yet, communication must be initiated.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Gause and Weinberg [GAU89] suggest that the analyst start by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asking context-free questions. That is, a set of questions that will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lead to a basic understanding of the problem, the people who want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solution, the nature of the solution that is desired,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effectiveness of the first encounter itself. The first set of context-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free, questions focuses on the customer, the overall goals, and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benefits. For example; the analyst might ask: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Who is behind the request for this work?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Who will use the solution?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What will be the economic benefit of a successful solution?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Is there another source for the solution that you need?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questions help to identify all stakeholders who will have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interest in the software to be built. In addition, the questions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identify the measurable benefit of a successful implementation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possible alternatives to custom software development. </a:t>
            </a:r>
            <a:endParaRPr lang="ko-KR" altLang="en-US" dirty="0" smtClean="0" sz="1200"/>
          </a:p>
          <a:p>
            <a:pPr marL="0" indent="0" defTabSz="15240" algn="l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98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 3"/>
          <p:cNvSpPr>
            <a:spLocks noGrp="1" noChangeArrowheads="1"/>
          </p:cNvSpPr>
          <p:nvPr/>
        </p:nvSpPr>
        <p:spPr>
          <a:xfrm rot="0">
            <a:off x="0" y="0"/>
            <a:ext cx="7797801" cy="1005840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/>
          <a:lstStyle/>
          <a:p>
            <a:pPr marL="0" indent="0" defTabSz="1524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/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</a:rPr>
              <a:t>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Software Project Management (CS615) </a:t>
            </a:r>
            <a:endParaRPr lang="ko-KR" altLang="en-US" dirty="0" smtClean="0" sz="1200"/>
          </a:p>
          <a:p>
            <a:pPr marL="0" indent="0" defTabSz="1524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next set of questions enables the analyst to gain a better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understanding of the problem and the customer to voice his or her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perceptions about a solution: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How would you characterize "good" output that would be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generated by a successful solution?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What problem(s) will this solution address?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Can you show me (or describe) the environment in which the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solution will be used?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Will special performance issues or constraints affect the way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solution is approached?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 final set of questions focuses on the effectiveness of the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meeting. Gause and Weinberg call these meta-questions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propose the following (abbreviated) list: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Are you the right person to answer these questions? Are your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answers "official"?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Are my questions relevant to the problem that you have?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Am I asking too many questions?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Can anyone else provide additional information?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Arial"/>
              </a:rPr>
              <a:t>– 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						Should I be asking you anything else?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These questions (and others) will help to "break the ice" and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initiate the communication that is essential to successful analysis.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But a question and answer meeting format is not an approach that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has been overwhelmingly successful. In fact, the Q&amp;A session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should be used for the first encounter only and then replaced by a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meeting format that combines elements of problem solving,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negotiation, and specification. </a:t>
            </a:r>
            <a:endParaRPr lang="ko-KR" altLang="en-US" dirty="0" smtClean="0" sz="1200"/>
          </a:p>
          <a:p>
            <a:pPr marL="0" indent="0" defTabSz="1524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</a:t>
            </a:r>
            <a:r>
              <a:rPr lang="en-US" altLang="ko-KR" dirty="0" smtClean="0" sz="1200" b="1">
                <a:solidFill>
                  <a:srgbClr val="000000"/>
                </a:solidFill>
                <a:latin typeface="Times New Roman"/>
                <a:ea typeface="Times New Roman"/>
              </a:rPr>
              <a:t>2.							Facilitated Application Specification Techniques </a:t>
            </a:r>
            <a:endParaRPr lang="ko-KR" altLang="en-US" dirty="0" smtClean="0" sz="1200" b="1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Too often, customers and software engineers have an unconscious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"us and them" mind-set. Rather than working as a team to identify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and refine requirements, each constituency defines its own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"territory" and communicates through a series of memos, formal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position papers, documents, and question and answer sessions.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History has shown that this approach doesn't work very well.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Misunderstandings abound, important information is omitted, and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a successful working relationship is never established. 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It is with these problems in mind that a number of independent </a:t>
            </a:r>
            <a:endParaRPr lang="ko-KR" altLang="en-US" dirty="0" smtClean="0" sz="1200"/>
          </a:p>
          <a:p>
            <a:pPr marL="0" indent="0" defTabSz="15240" algn="l">
              <a:lnSpc>
                <a:spcPts val="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investigators have developed a team-oriented approach to </a:t>
            </a:r>
            <a:endParaRPr lang="ko-KR" altLang="en-US" dirty="0" smtClean="0" sz="1200"/>
          </a:p>
          <a:p>
            <a:pPr marL="0" indent="0" defTabSz="1524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requirements gathering that is applied during early stages of </a:t>
            </a:r>
            <a:endParaRPr lang="ko-KR" altLang="en-US" dirty="0" smtClean="0" sz="1200"/>
          </a:p>
          <a:p>
            <a:pPr marL="0" indent="0" defTabSz="1524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</a:t>
            </a:r>
            <a:r>
              <a:rPr lang="en-US" altLang="ko-KR" dirty="0" smtClean="0" sz="1200">
                <a:solidFill>
                  <a:srgbClr val="000000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99 </a:t>
            </a:r>
            <a:endParaRPr lang="ko-KR" altLang="en-US" dirty="0" smtClean="0" sz="1200"/>
          </a:p>
          <a:p>
            <a:pPr marL="0" indent="0" defTabSz="15240" algn="l">
              <a:lnSpc>
                <a:spcPts val="2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 smtClean="0" sz="950">
              <a:latin typeface="Arial"/>
              <a:ea typeface="Arial"/>
            </a:endParaRPr>
          </a:p>
          <a:p>
            <a:pPr marL="0" indent="0" defTabSz="1524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 sz="950">
                <a:solidFill>
                  <a:srgbClr val="000000"/>
                </a:solidFill>
                <a:latin typeface="Arial"/>
                <a:ea typeface="Arial"/>
              </a:rPr>
              <a:t>																																																																																																																																																																																						</a:t>
            </a:r>
            <a:r>
              <a:rPr lang="en-US" altLang="ko-KR" dirty="0" smtClean="0" sz="1002">
                <a:solidFill>
                  <a:srgbClr val="000000"/>
                </a:solidFill>
                <a:latin typeface="Times New Roman"/>
                <a:ea typeface="Times New Roman"/>
              </a:rPr>
              <a:t>© Copyright Virtual University of Pakistan</a:t>
            </a:r>
            <a:endParaRPr lang="ko-KR" altLang="en-US" dirty="0" smtClean="0" sz="1002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Gulim"/>
        <a:ea typeface=""/>
        <a:cs typeface=""/>
        <a:font script="Jpan" typeface="MS PGothic"/>
        <a:font script="Hang" typeface="Gulim"/>
        <a:font script="Hant" typeface="SimSun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Oox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ulim"/>
        <a:ea typeface=""/>
        <a:cs typeface=""/>
        <a:font script="Jpan" typeface="MS PGothic"/>
        <a:font script="Hang" typeface="Gulim"/>
        <a:font script="Hant" typeface="SimSun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PDF Converter</Application>
  <PresentationFormat>On-screen Show</PresentationFormat>
  <Paragraphs>0</Paragraphs>
  <Slides>1</Slides>
  <Notes>0</Notes>
  <HiddenSlides>0</HiddenSlides>
  <MMClips>0</MMClips>
  <HeadingPairs>
    <vt:vector size="4" baseType="variant">
      <vt:variant>
        <vt:lpstr>Theme</vt:lpstr>
      </vt:variant>
      <vt:variant>
        <vt:i4>0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Title text</vt:lpstr>
    </vt:vector>
  </TitlesOfParts>
  <Company>PDFConverter, Inc.</Company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1</cp:revision>
  <dcterms:modified xsi:type="dcterms:W3CDTF">2010-06-24T10:54:49Z</dcterms:modified>
</cp:coreProperties>
</file>